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Override PartName="/customXml/itemProps70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media/image11.svg" ContentType="image/svg+xml"/>
  <Override PartName="/ppt/media/image13.svg" ContentType="image/svg+xml"/>
  <Override PartName="/ppt/media/image25.svg" ContentType="image/svg+xml"/>
  <Override PartName="/ppt/media/image2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343" r:id="rId5"/>
    <p:sldId id="346" r:id="rId6"/>
    <p:sldId id="293" r:id="rId7"/>
    <p:sldId id="288" r:id="rId8"/>
    <p:sldId id="327" r:id="rId9"/>
    <p:sldId id="306" r:id="rId10"/>
    <p:sldId id="307" r:id="rId11"/>
    <p:sldId id="316" r:id="rId12"/>
    <p:sldId id="319" r:id="rId13"/>
    <p:sldId id="317" r:id="rId14"/>
    <p:sldId id="325" r:id="rId15"/>
    <p:sldId id="326" r:id="rId16"/>
    <p:sldId id="329" r:id="rId17"/>
    <p:sldId id="330" r:id="rId18"/>
    <p:sldId id="331" r:id="rId19"/>
    <p:sldId id="328" r:id="rId20"/>
    <p:sldId id="332" r:id="rId21"/>
    <p:sldId id="333" r:id="rId22"/>
    <p:sldId id="311" r:id="rId23"/>
    <p:sldId id="345" r:id="rId24"/>
    <p:sldId id="344" r:id="rId25"/>
    <p:sldId id="323" r:id="rId26"/>
    <p:sldId id="318" r:id="rId27"/>
    <p:sldId id="337" r:id="rId28"/>
    <p:sldId id="336" r:id="rId29"/>
    <p:sldId id="347" r:id="rId30"/>
    <p:sldId id="338" r:id="rId31"/>
    <p:sldId id="339" r:id="rId32"/>
    <p:sldId id="340" r:id="rId33"/>
    <p:sldId id="341" r:id="rId34"/>
    <p:sldId id="342" r:id="rId35"/>
    <p:sldId id="312" r:id="rId36"/>
  </p:sldIdLst>
  <p:sldSz cx="9144000" cy="5143500"/>
  <p:notesSz cx="5143500" cy="9144000"/>
  <p:custDataLst>
    <p:tags r:id="rId42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71.xml"/><Relationship Id="rId41" Type="http://schemas.openxmlformats.org/officeDocument/2006/relationships/customXml" Target="../customXml/item1.xml"/><Relationship Id="rId40" Type="http://schemas.openxmlformats.org/officeDocument/2006/relationships/customXmlProps" Target="../customXml/itemProps70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D093FB-4CAE-4AB7-A7E8-6D84155CB2A2}" type="doc">
      <dgm:prSet loTypeId="relationship" loCatId="relationship" qsTypeId="urn:microsoft.com/office/officeart/2005/8/quickstyle/simple5" qsCatId="simple" csTypeId="urn:microsoft.com/office/officeart/2005/8/colors/accent6_2" csCatId="accent1" phldr="0"/>
      <dgm:spPr/>
      <dgm:t>
        <a:bodyPr/>
        <a:p>
          <a:endParaRPr lang="zh-CN" altLang="en-US"/>
        </a:p>
      </dgm:t>
    </dgm:pt>
    <dgm:pt modelId="{20DCF60B-FA6F-487D-8FD9-36FAA5F358BE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借助标签卡</a:t>
          </a:r>
          <a:endParaRPr lang="zh-CN" altLang="en-US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学讲革命故事</a:t>
          </a:r>
          <a:r>
            <a:rPr lang="zh-CN" altLang="en-US"/>
            <a:t/>
          </a:r>
          <a:endParaRPr lang="zh-CN" altLang="en-US"/>
        </a:p>
      </dgm:t>
    </dgm:pt>
    <dgm:pt modelId="{3C791B8E-0834-4626-9988-05330F1EEA26}" cxnId="{7A10B63C-EACD-409C-8C5C-7D64E8C3A56B}" type="parTrans">
      <dgm:prSet/>
      <dgm:spPr/>
      <dgm:t>
        <a:bodyPr/>
        <a:p>
          <a:endParaRPr lang="zh-CN" altLang="en-US"/>
        </a:p>
      </dgm:t>
    </dgm:pt>
    <dgm:pt modelId="{C01E42AA-C8F0-4039-9BB5-4A33BE6AC1D2}" cxnId="{7A10B63C-EACD-409C-8C5C-7D64E8C3A56B}" type="sibTrans">
      <dgm:prSet/>
      <dgm:spPr/>
      <dgm:t>
        <a:bodyPr/>
        <a:p>
          <a:endParaRPr lang="zh-CN" altLang="en-US"/>
        </a:p>
      </dgm:t>
    </dgm:pt>
    <dgm:pt modelId="{17763BE5-6176-4BB0-9066-C1E6BE790D0F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走近八角楼</a:t>
          </a:r>
          <a:endParaRPr lang="zh-CN" altLang="en-US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初识革命文物</a:t>
          </a:r>
          <a:r>
            <a:rPr lang="zh-CN" altLang="en-US"/>
            <a:t/>
          </a:r>
          <a:endParaRPr lang="zh-CN" altLang="en-US"/>
        </a:p>
      </dgm:t>
    </dgm:pt>
    <dgm:pt modelId="{87E88404-0FB1-4A94-9D6B-08D5CF00F6DE}" cxnId="{84575E64-52FE-4EDD-A51A-BA4EF5631C53}" type="parTrans">
      <dgm:prSet/>
      <dgm:spPr/>
      <dgm:t>
        <a:bodyPr/>
        <a:p>
          <a:endParaRPr lang="zh-CN" altLang="en-US"/>
        </a:p>
      </dgm:t>
    </dgm:pt>
    <dgm:pt modelId="{79814EBC-0D8A-4034-B989-3D251DCF874E}" cxnId="{84575E64-52FE-4EDD-A51A-BA4EF5631C53}" type="sibTrans">
      <dgm:prSet/>
      <dgm:spPr/>
      <dgm:t>
        <a:bodyPr/>
        <a:p>
          <a:endParaRPr lang="zh-CN" altLang="en-US"/>
        </a:p>
      </dgm:t>
    </dgm:pt>
    <dgm:pt modelId="{67FEDECD-5C71-491F-81D3-21684469E912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文物会说话</a:t>
          </a:r>
          <a:endParaRPr lang="zh-CN" altLang="en-US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尝试创意讲解</a:t>
          </a:r>
          <a:r>
            <a:rPr lang="zh-CN" altLang="en-US"/>
            <a:t/>
          </a:r>
          <a:endParaRPr lang="zh-CN" altLang="en-US"/>
        </a:p>
      </dgm:t>
    </dgm:pt>
    <dgm:pt modelId="{D2CD8B9A-462B-4BA5-B7FE-F543C0619EDD}" cxnId="{998E962B-4F7E-4A47-BDF0-B29AE522CF86}" type="parTrans">
      <dgm:prSet/>
      <dgm:spPr/>
      <dgm:t>
        <a:bodyPr/>
        <a:p>
          <a:endParaRPr lang="zh-CN" altLang="en-US"/>
        </a:p>
      </dgm:t>
    </dgm:pt>
    <dgm:pt modelId="{8F5E6D4F-D02B-43C4-AD22-4E45205DF7A2}" cxnId="{998E962B-4F7E-4A47-BDF0-B29AE522CF86}" type="sibTrans">
      <dgm:prSet/>
      <dgm:spPr/>
      <dgm:t>
        <a:bodyPr/>
        <a:p>
          <a:endParaRPr lang="zh-CN" altLang="en-US"/>
        </a:p>
      </dgm:t>
    </dgm:pt>
    <dgm:pt modelId="{45868E01-3584-4B38-AA3A-4841A018EAC0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>
              <a:solidFill>
                <a:schemeClr val="accent6">
                  <a:lumMod val="60000"/>
                  <a:lumOff val="40000"/>
                </a:schemeClr>
              </a:solidFill>
              <a:latin typeface="华文隶书" panose="02010800040101010101" charset="-122"/>
              <a:ea typeface="华文隶书" panose="02010800040101010101" charset="-122"/>
            </a:rPr>
            <a:t>设计</a:t>
          </a:r>
          <a:r>
            <a:rPr lang="zh-CN" altLang="en-US" sz="2400" b="1">
              <a:solidFill>
                <a:schemeClr val="accent6">
                  <a:lumMod val="60000"/>
                  <a:lumOff val="40000"/>
                </a:schemeClr>
              </a:solidFill>
              <a:latin typeface="华文隶书" panose="02010800040101010101" charset="-122"/>
              <a:ea typeface="华文隶书" panose="02010800040101010101" charset="-122"/>
            </a:rPr>
            <a:t>三个任务</a:t>
          </a:r>
          <a:r>
            <a:rPr lang="zh-CN" altLang="en-US" sz="2400" b="1">
              <a:solidFill>
                <a:schemeClr val="accent6">
                  <a:lumMod val="60000"/>
                  <a:lumOff val="40000"/>
                </a:schemeClr>
              </a:solidFill>
              <a:latin typeface="华文隶书" panose="02010800040101010101" charset="-122"/>
              <a:ea typeface="华文隶书" panose="02010800040101010101" charset="-122"/>
            </a:rPr>
            <a:t/>
          </a:r>
          <a:endParaRPr lang="zh-CN" altLang="en-US" sz="2400" b="1">
            <a:solidFill>
              <a:schemeClr val="accent6">
                <a:lumMod val="60000"/>
                <a:lumOff val="40000"/>
              </a:schemeClr>
            </a:solidFill>
            <a:latin typeface="华文隶书" panose="02010800040101010101" charset="-122"/>
            <a:ea typeface="华文隶书" panose="02010800040101010101" charset="-122"/>
          </a:endParaRPr>
        </a:p>
      </dgm:t>
    </dgm:pt>
    <dgm:pt modelId="{A606A898-9BBA-4BA5-A986-E1FAC305EBE9}" cxnId="{D57A6267-8563-4FB2-A800-C28EA105D0F9}" type="parTrans">
      <dgm:prSet/>
      <dgm:spPr/>
      <dgm:t>
        <a:bodyPr/>
        <a:p>
          <a:endParaRPr lang="zh-CN" altLang="en-US"/>
        </a:p>
      </dgm:t>
    </dgm:pt>
    <dgm:pt modelId="{86E355F0-09E1-412E-9350-D6C53AEB0EC2}" cxnId="{D57A6267-8563-4FB2-A800-C28EA105D0F9}" type="sibTrans">
      <dgm:prSet/>
      <dgm:spPr/>
      <dgm:t>
        <a:bodyPr/>
        <a:p>
          <a:endParaRPr lang="zh-CN" altLang="en-US"/>
        </a:p>
      </dgm:t>
    </dgm:pt>
    <dgm:pt modelId="{6A0009CF-93CA-43A0-8C51-1CFD90662217}" type="pres">
      <dgm:prSet presAssocID="{8BD093FB-4CAE-4AB7-A7E8-6D84155CB2A2}" presName="Name0" presStyleCnt="0">
        <dgm:presLayoutVars>
          <dgm:chMax val="4"/>
          <dgm:resizeHandles val="exact"/>
        </dgm:presLayoutVars>
      </dgm:prSet>
      <dgm:spPr/>
    </dgm:pt>
    <dgm:pt modelId="{AA468661-6A24-4E3A-BEAA-CEDF2B1E1530}" type="pres">
      <dgm:prSet presAssocID="{8BD093FB-4CAE-4AB7-A7E8-6D84155CB2A2}" presName="ellipse" presStyleLbl="trBgShp" presStyleIdx="0" presStyleCnt="1"/>
      <dgm:spPr/>
    </dgm:pt>
    <dgm:pt modelId="{E27176FA-45BD-45D1-B49F-297EE6828049}" type="pres">
      <dgm:prSet presAssocID="{8BD093FB-4CAE-4AB7-A7E8-6D84155CB2A2}" presName="arrow1" presStyleLbl="fgShp" presStyleIdx="0" presStyleCnt="1" custLinFactNeighborX="163" custLinFactNeighborY="16646"/>
      <dgm:spPr/>
    </dgm:pt>
    <dgm:pt modelId="{FFF855C3-C739-48D8-A42B-031E32F6BE75}" type="pres">
      <dgm:prSet presAssocID="{8BD093FB-4CAE-4AB7-A7E8-6D84155CB2A2}" presName="rectangle" presStyleLbl="revTx" presStyleIdx="0" presStyleCnt="1" custScaleX="125844" custLinFactNeighborY="15433">
        <dgm:presLayoutVars>
          <dgm:bulletEnabled val="1"/>
        </dgm:presLayoutVars>
      </dgm:prSet>
      <dgm:spPr/>
    </dgm:pt>
    <dgm:pt modelId="{6A34959F-3E10-45EF-A126-27DDEE83C0BC}" type="pres">
      <dgm:prSet presAssocID="{17763BE5-6176-4BB0-9066-C1E6BE790D0F}" presName="item1" presStyleLbl="node1" presStyleIdx="0" presStyleCnt="3" custScaleX="194348" custScaleY="130234" custLinFactNeighborX="-10382" custLinFactNeighborY="-16391">
        <dgm:presLayoutVars>
          <dgm:bulletEnabled val="1"/>
        </dgm:presLayoutVars>
      </dgm:prSet>
      <dgm:spPr/>
    </dgm:pt>
    <dgm:pt modelId="{D0CAE59A-2ABA-4309-B2AC-7DFEF7ED82ED}" type="pres">
      <dgm:prSet presAssocID="{67FEDECD-5C71-491F-81D3-21684469E912}" presName="item2" presStyleLbl="node1" presStyleIdx="1" presStyleCnt="3" custScaleX="185244" custScaleY="122767" custLinFactNeighborX="-33420" custLinFactNeighborY="-43710">
        <dgm:presLayoutVars>
          <dgm:bulletEnabled val="1"/>
        </dgm:presLayoutVars>
      </dgm:prSet>
      <dgm:spPr/>
    </dgm:pt>
    <dgm:pt modelId="{D3FD54F9-E03C-44C9-96FE-00CC87B8671B}" type="pres">
      <dgm:prSet presAssocID="{45868E01-3584-4B38-AA3A-4841A018EAC0}" presName="item3" presStyleLbl="node1" presStyleIdx="2" presStyleCnt="3" custScaleX="186519" custScaleY="115299" custLinFactNeighborX="44616" custLinFactNeighborY="-20490">
        <dgm:presLayoutVars>
          <dgm:bulletEnabled val="1"/>
        </dgm:presLayoutVars>
      </dgm:prSet>
      <dgm:spPr/>
    </dgm:pt>
    <dgm:pt modelId="{3AAF27F1-71EC-4F6D-80D6-B6B07BA5F811}" type="pres">
      <dgm:prSet presAssocID="{8BD093FB-4CAE-4AB7-A7E8-6D84155CB2A2}" presName="funnel" presStyleLbl="trAlignAcc1" presStyleIdx="0" presStyleCnt="1" custScaleX="135289" custScaleY="136843" custLinFactNeighborX="20" custLinFactNeighborY="-13308"/>
      <dgm:spPr/>
    </dgm:pt>
  </dgm:ptLst>
  <dgm:cxnLst>
    <dgm:cxn modelId="{7A10B63C-EACD-409C-8C5C-7D64E8C3A56B}" srcId="{8BD093FB-4CAE-4AB7-A7E8-6D84155CB2A2}" destId="{20DCF60B-FA6F-487D-8FD9-36FAA5F358BE}" srcOrd="0" destOrd="0" parTransId="{3C791B8E-0834-4626-9988-05330F1EEA26}" sibTransId="{C01E42AA-C8F0-4039-9BB5-4A33BE6AC1D2}"/>
    <dgm:cxn modelId="{84575E64-52FE-4EDD-A51A-BA4EF5631C53}" srcId="{8BD093FB-4CAE-4AB7-A7E8-6D84155CB2A2}" destId="{17763BE5-6176-4BB0-9066-C1E6BE790D0F}" srcOrd="1" destOrd="0" parTransId="{87E88404-0FB1-4A94-9D6B-08D5CF00F6DE}" sibTransId="{79814EBC-0D8A-4034-B989-3D251DCF874E}"/>
    <dgm:cxn modelId="{998E962B-4F7E-4A47-BDF0-B29AE522CF86}" srcId="{8BD093FB-4CAE-4AB7-A7E8-6D84155CB2A2}" destId="{67FEDECD-5C71-491F-81D3-21684469E912}" srcOrd="2" destOrd="0" parTransId="{D2CD8B9A-462B-4BA5-B7FE-F543C0619EDD}" sibTransId="{8F5E6D4F-D02B-43C4-AD22-4E45205DF7A2}"/>
    <dgm:cxn modelId="{D57A6267-8563-4FB2-A800-C28EA105D0F9}" srcId="{8BD093FB-4CAE-4AB7-A7E8-6D84155CB2A2}" destId="{45868E01-3584-4B38-AA3A-4841A018EAC0}" srcOrd="3" destOrd="0" parTransId="{A606A898-9BBA-4BA5-A986-E1FAC305EBE9}" sibTransId="{86E355F0-09E1-412E-9350-D6C53AEB0EC2}"/>
    <dgm:cxn modelId="{3A934696-765A-47A2-B68D-8B298351D504}" type="presOf" srcId="{8BD093FB-4CAE-4AB7-A7E8-6D84155CB2A2}" destId="{6A0009CF-93CA-43A0-8C51-1CFD90662217}" srcOrd="0" destOrd="0" presId="urn:microsoft.com/office/officeart/2005/8/layout/funnel1"/>
    <dgm:cxn modelId="{B3F2A3DC-DDD6-4105-A8CE-EE22428FBF3E}" type="presParOf" srcId="{6A0009CF-93CA-43A0-8C51-1CFD90662217}" destId="{AA468661-6A24-4E3A-BEAA-CEDF2B1E1530}" srcOrd="0" destOrd="0" presId="urn:microsoft.com/office/officeart/2005/8/layout/funnel1"/>
    <dgm:cxn modelId="{8951F891-5AA6-46AC-8049-0B900F1BF93B}" type="presParOf" srcId="{6A0009CF-93CA-43A0-8C51-1CFD90662217}" destId="{E27176FA-45BD-45D1-B49F-297EE6828049}" srcOrd="1" destOrd="0" presId="urn:microsoft.com/office/officeart/2005/8/layout/funnel1"/>
    <dgm:cxn modelId="{C9594CC2-6464-4B8A-B734-C9AD2EEFF84F}" type="presParOf" srcId="{6A0009CF-93CA-43A0-8C51-1CFD90662217}" destId="{FFF855C3-C739-48D8-A42B-031E32F6BE75}" srcOrd="2" destOrd="0" presId="urn:microsoft.com/office/officeart/2005/8/layout/funnel1"/>
    <dgm:cxn modelId="{26A1A019-E2E9-4811-B5EC-2F0781643E43}" type="presOf" srcId="{45868E01-3584-4B38-AA3A-4841A018EAC0}" destId="{FFF855C3-C739-48D8-A42B-031E32F6BE75}" srcOrd="0" destOrd="0" presId="urn:microsoft.com/office/officeart/2005/8/layout/funnel1"/>
    <dgm:cxn modelId="{CC902DDB-DFD3-4916-A26E-D54A6F720CA6}" type="presParOf" srcId="{6A0009CF-93CA-43A0-8C51-1CFD90662217}" destId="{6A34959F-3E10-45EF-A126-27DDEE83C0BC}" srcOrd="3" destOrd="0" presId="urn:microsoft.com/office/officeart/2005/8/layout/funnel1"/>
    <dgm:cxn modelId="{DB082CF5-8EF4-4728-AB83-3DF2C551CCA3}" type="presOf" srcId="{67FEDECD-5C71-491F-81D3-21684469E912}" destId="{6A34959F-3E10-45EF-A126-27DDEE83C0BC}" srcOrd="0" destOrd="0" presId="urn:microsoft.com/office/officeart/2005/8/layout/funnel1"/>
    <dgm:cxn modelId="{A1CAA71D-450A-4D34-A95A-94A194B11313}" type="presParOf" srcId="{6A0009CF-93CA-43A0-8C51-1CFD90662217}" destId="{D0CAE59A-2ABA-4309-B2AC-7DFEF7ED82ED}" srcOrd="4" destOrd="0" presId="urn:microsoft.com/office/officeart/2005/8/layout/funnel1"/>
    <dgm:cxn modelId="{3E4D1C8C-BBF1-419F-B095-D791A5A30372}" type="presOf" srcId="{17763BE5-6176-4BB0-9066-C1E6BE790D0F}" destId="{D0CAE59A-2ABA-4309-B2AC-7DFEF7ED82ED}" srcOrd="0" destOrd="0" presId="urn:microsoft.com/office/officeart/2005/8/layout/funnel1"/>
    <dgm:cxn modelId="{E6376CAA-0AD1-4EC4-B6A3-A464A87035C0}" type="presParOf" srcId="{6A0009CF-93CA-43A0-8C51-1CFD90662217}" destId="{D3FD54F9-E03C-44C9-96FE-00CC87B8671B}" srcOrd="5" destOrd="0" presId="urn:microsoft.com/office/officeart/2005/8/layout/funnel1"/>
    <dgm:cxn modelId="{3F994369-E24E-468F-A89A-6F943005AA91}" type="presOf" srcId="{20DCF60B-FA6F-487D-8FD9-36FAA5F358BE}" destId="{D3FD54F9-E03C-44C9-96FE-00CC87B8671B}" srcOrd="0" destOrd="0" presId="urn:microsoft.com/office/officeart/2005/8/layout/funnel1"/>
    <dgm:cxn modelId="{D74FAFD9-3E71-402C-A3B1-8B6503DCE359}" type="presParOf" srcId="{6A0009CF-93CA-43A0-8C51-1CFD90662217}" destId="{3AAF27F1-71EC-4F6D-80D6-B6B07BA5F81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D093FB-4CAE-4AB7-A7E8-6D84155CB2A2}" type="doc">
      <dgm:prSet loTypeId="relationship" loCatId="relationship" qsTypeId="urn:microsoft.com/office/officeart/2005/8/quickstyle/simple5" qsCatId="simple" csTypeId="urn:microsoft.com/office/officeart/2005/8/colors/accent6_2" csCatId="accent1" phldr="0"/>
      <dgm:spPr/>
      <dgm:t>
        <a:bodyPr/>
        <a:p>
          <a:endParaRPr lang="zh-CN" altLang="en-US"/>
        </a:p>
      </dgm:t>
    </dgm:pt>
    <dgm:pt modelId="{20DCF60B-FA6F-487D-8FD9-36FAA5F358BE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借助标签卡</a:t>
          </a:r>
          <a:endParaRPr lang="zh-CN" altLang="en-US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学讲革命故事</a:t>
          </a:r>
          <a:r>
            <a:rPr lang="zh-CN" altLang="en-US"/>
            <a:t/>
          </a:r>
          <a:endParaRPr lang="zh-CN" altLang="en-US"/>
        </a:p>
      </dgm:t>
    </dgm:pt>
    <dgm:pt modelId="{3C791B8E-0834-4626-9988-05330F1EEA26}" cxnId="{7A10B63C-EACD-409C-8C5C-7D64E8C3A56B}" type="parTrans">
      <dgm:prSet/>
      <dgm:spPr/>
      <dgm:t>
        <a:bodyPr/>
        <a:p>
          <a:endParaRPr lang="zh-CN" altLang="en-US"/>
        </a:p>
      </dgm:t>
    </dgm:pt>
    <dgm:pt modelId="{C01E42AA-C8F0-4039-9BB5-4A33BE6AC1D2}" cxnId="{7A10B63C-EACD-409C-8C5C-7D64E8C3A56B}" type="sibTrans">
      <dgm:prSet/>
      <dgm:spPr/>
      <dgm:t>
        <a:bodyPr/>
        <a:p>
          <a:endParaRPr lang="zh-CN" altLang="en-US"/>
        </a:p>
      </dgm:t>
    </dgm:pt>
    <dgm:pt modelId="{17763BE5-6176-4BB0-9066-C1E6BE790D0F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走近八角楼</a:t>
          </a:r>
          <a:endParaRPr lang="zh-CN" altLang="en-US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初识革命文物</a:t>
          </a:r>
          <a:r>
            <a:rPr lang="zh-CN" altLang="en-US"/>
            <a:t/>
          </a:r>
          <a:endParaRPr lang="zh-CN" altLang="en-US"/>
        </a:p>
      </dgm:t>
    </dgm:pt>
    <dgm:pt modelId="{87E88404-0FB1-4A94-9D6B-08D5CF00F6DE}" cxnId="{84575E64-52FE-4EDD-A51A-BA4EF5631C53}" type="parTrans">
      <dgm:prSet/>
      <dgm:spPr/>
      <dgm:t>
        <a:bodyPr/>
        <a:p>
          <a:endParaRPr lang="zh-CN" altLang="en-US"/>
        </a:p>
      </dgm:t>
    </dgm:pt>
    <dgm:pt modelId="{79814EBC-0D8A-4034-B989-3D251DCF874E}" cxnId="{84575E64-52FE-4EDD-A51A-BA4EF5631C53}" type="sibTrans">
      <dgm:prSet/>
      <dgm:spPr/>
      <dgm:t>
        <a:bodyPr/>
        <a:p>
          <a:endParaRPr lang="zh-CN" altLang="en-US"/>
        </a:p>
      </dgm:t>
    </dgm:pt>
    <dgm:pt modelId="{67FEDECD-5C71-491F-81D3-21684469E912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文物会说话</a:t>
          </a:r>
          <a:endParaRPr lang="zh-CN" altLang="en-US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尝试创意讲解</a:t>
          </a:r>
          <a:r>
            <a:rPr lang="zh-CN" altLang="en-US"/>
            <a:t/>
          </a:r>
          <a:endParaRPr lang="zh-CN" altLang="en-US"/>
        </a:p>
      </dgm:t>
    </dgm:pt>
    <dgm:pt modelId="{D2CD8B9A-462B-4BA5-B7FE-F543C0619EDD}" cxnId="{998E962B-4F7E-4A47-BDF0-B29AE522CF86}" type="parTrans">
      <dgm:prSet/>
      <dgm:spPr/>
      <dgm:t>
        <a:bodyPr/>
        <a:p>
          <a:endParaRPr lang="zh-CN" altLang="en-US"/>
        </a:p>
      </dgm:t>
    </dgm:pt>
    <dgm:pt modelId="{8F5E6D4F-D02B-43C4-AD22-4E45205DF7A2}" cxnId="{998E962B-4F7E-4A47-BDF0-B29AE522CF86}" type="sibTrans">
      <dgm:prSet/>
      <dgm:spPr/>
      <dgm:t>
        <a:bodyPr/>
        <a:p>
          <a:endParaRPr lang="zh-CN" altLang="en-US"/>
        </a:p>
      </dgm:t>
    </dgm:pt>
    <dgm:pt modelId="{45868E01-3584-4B38-AA3A-4841A018EAC0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>
              <a:solidFill>
                <a:schemeClr val="accent6">
                  <a:lumMod val="60000"/>
                  <a:lumOff val="40000"/>
                </a:schemeClr>
              </a:solidFill>
              <a:latin typeface="华文隶书" panose="02010800040101010101" charset="-122"/>
              <a:ea typeface="华文隶书" panose="02010800040101010101" charset="-122"/>
            </a:rPr>
            <a:t>设计</a:t>
          </a:r>
          <a:r>
            <a:rPr lang="zh-CN" altLang="en-US" sz="2400" b="1">
              <a:solidFill>
                <a:schemeClr val="accent6">
                  <a:lumMod val="60000"/>
                  <a:lumOff val="40000"/>
                </a:schemeClr>
              </a:solidFill>
              <a:latin typeface="华文隶书" panose="02010800040101010101" charset="-122"/>
              <a:ea typeface="华文隶书" panose="02010800040101010101" charset="-122"/>
            </a:rPr>
            <a:t>三个任务</a:t>
          </a:r>
          <a:r>
            <a:rPr lang="zh-CN" altLang="en-US" sz="2400" b="1">
              <a:solidFill>
                <a:schemeClr val="accent6">
                  <a:lumMod val="60000"/>
                  <a:lumOff val="40000"/>
                </a:schemeClr>
              </a:solidFill>
              <a:latin typeface="华文隶书" panose="02010800040101010101" charset="-122"/>
              <a:ea typeface="华文隶书" panose="02010800040101010101" charset="-122"/>
            </a:rPr>
            <a:t/>
          </a:r>
          <a:endParaRPr lang="zh-CN" altLang="en-US" sz="2400" b="1">
            <a:solidFill>
              <a:schemeClr val="accent6">
                <a:lumMod val="60000"/>
                <a:lumOff val="40000"/>
              </a:schemeClr>
            </a:solidFill>
            <a:latin typeface="华文隶书" panose="02010800040101010101" charset="-122"/>
            <a:ea typeface="华文隶书" panose="02010800040101010101" charset="-122"/>
          </a:endParaRPr>
        </a:p>
      </dgm:t>
    </dgm:pt>
    <dgm:pt modelId="{A606A898-9BBA-4BA5-A986-E1FAC305EBE9}" cxnId="{D57A6267-8563-4FB2-A800-C28EA105D0F9}" type="parTrans">
      <dgm:prSet/>
      <dgm:spPr/>
      <dgm:t>
        <a:bodyPr/>
        <a:p>
          <a:endParaRPr lang="zh-CN" altLang="en-US"/>
        </a:p>
      </dgm:t>
    </dgm:pt>
    <dgm:pt modelId="{86E355F0-09E1-412E-9350-D6C53AEB0EC2}" cxnId="{D57A6267-8563-4FB2-A800-C28EA105D0F9}" type="sibTrans">
      <dgm:prSet/>
      <dgm:spPr/>
      <dgm:t>
        <a:bodyPr/>
        <a:p>
          <a:endParaRPr lang="zh-CN" altLang="en-US"/>
        </a:p>
      </dgm:t>
    </dgm:pt>
    <dgm:pt modelId="{6A0009CF-93CA-43A0-8C51-1CFD90662217}" type="pres">
      <dgm:prSet presAssocID="{8BD093FB-4CAE-4AB7-A7E8-6D84155CB2A2}" presName="Name0" presStyleCnt="0">
        <dgm:presLayoutVars>
          <dgm:chMax val="4"/>
          <dgm:resizeHandles val="exact"/>
        </dgm:presLayoutVars>
      </dgm:prSet>
      <dgm:spPr/>
    </dgm:pt>
    <dgm:pt modelId="{AA468661-6A24-4E3A-BEAA-CEDF2B1E1530}" type="pres">
      <dgm:prSet presAssocID="{8BD093FB-4CAE-4AB7-A7E8-6D84155CB2A2}" presName="ellipse" presStyleLbl="trBgShp" presStyleIdx="0" presStyleCnt="1"/>
      <dgm:spPr/>
    </dgm:pt>
    <dgm:pt modelId="{E27176FA-45BD-45D1-B49F-297EE6828049}" type="pres">
      <dgm:prSet presAssocID="{8BD093FB-4CAE-4AB7-A7E8-6D84155CB2A2}" presName="arrow1" presStyleLbl="fgShp" presStyleIdx="0" presStyleCnt="1" custLinFactNeighborX="163" custLinFactNeighborY="16646"/>
      <dgm:spPr/>
    </dgm:pt>
    <dgm:pt modelId="{FFF855C3-C739-48D8-A42B-031E32F6BE75}" type="pres">
      <dgm:prSet presAssocID="{8BD093FB-4CAE-4AB7-A7E8-6D84155CB2A2}" presName="rectangle" presStyleLbl="revTx" presStyleIdx="0" presStyleCnt="1" custScaleX="125844" custLinFactNeighborY="15433">
        <dgm:presLayoutVars>
          <dgm:bulletEnabled val="1"/>
        </dgm:presLayoutVars>
      </dgm:prSet>
      <dgm:spPr/>
    </dgm:pt>
    <dgm:pt modelId="{6A34959F-3E10-45EF-A126-27DDEE83C0BC}" type="pres">
      <dgm:prSet presAssocID="{17763BE5-6176-4BB0-9066-C1E6BE790D0F}" presName="item1" presStyleLbl="node1" presStyleIdx="0" presStyleCnt="3" custScaleX="194348" custScaleY="130234" custLinFactNeighborX="-10382" custLinFactNeighborY="-16391">
        <dgm:presLayoutVars>
          <dgm:bulletEnabled val="1"/>
        </dgm:presLayoutVars>
      </dgm:prSet>
      <dgm:spPr/>
    </dgm:pt>
    <dgm:pt modelId="{D0CAE59A-2ABA-4309-B2AC-7DFEF7ED82ED}" type="pres">
      <dgm:prSet presAssocID="{67FEDECD-5C71-491F-81D3-21684469E912}" presName="item2" presStyleLbl="node1" presStyleIdx="1" presStyleCnt="3" custScaleX="185244" custScaleY="122767" custLinFactNeighborX="-33420" custLinFactNeighborY="-43710">
        <dgm:presLayoutVars>
          <dgm:bulletEnabled val="1"/>
        </dgm:presLayoutVars>
      </dgm:prSet>
      <dgm:spPr/>
    </dgm:pt>
    <dgm:pt modelId="{D3FD54F9-E03C-44C9-96FE-00CC87B8671B}" type="pres">
      <dgm:prSet presAssocID="{45868E01-3584-4B38-AA3A-4841A018EAC0}" presName="item3" presStyleLbl="node1" presStyleIdx="2" presStyleCnt="3" custScaleX="186519" custScaleY="115299" custLinFactNeighborX="44616" custLinFactNeighborY="-20490">
        <dgm:presLayoutVars>
          <dgm:bulletEnabled val="1"/>
        </dgm:presLayoutVars>
      </dgm:prSet>
      <dgm:spPr/>
    </dgm:pt>
    <dgm:pt modelId="{3AAF27F1-71EC-4F6D-80D6-B6B07BA5F811}" type="pres">
      <dgm:prSet presAssocID="{8BD093FB-4CAE-4AB7-A7E8-6D84155CB2A2}" presName="funnel" presStyleLbl="trAlignAcc1" presStyleIdx="0" presStyleCnt="1" custScaleX="135289" custScaleY="136843" custLinFactNeighborX="-4224" custLinFactNeighborY="-13308"/>
      <dgm:spPr/>
    </dgm:pt>
  </dgm:ptLst>
  <dgm:cxnLst>
    <dgm:cxn modelId="{7A10B63C-EACD-409C-8C5C-7D64E8C3A56B}" srcId="{8BD093FB-4CAE-4AB7-A7E8-6D84155CB2A2}" destId="{20DCF60B-FA6F-487D-8FD9-36FAA5F358BE}" srcOrd="0" destOrd="0" parTransId="{3C791B8E-0834-4626-9988-05330F1EEA26}" sibTransId="{C01E42AA-C8F0-4039-9BB5-4A33BE6AC1D2}"/>
    <dgm:cxn modelId="{84575E64-52FE-4EDD-A51A-BA4EF5631C53}" srcId="{8BD093FB-4CAE-4AB7-A7E8-6D84155CB2A2}" destId="{17763BE5-6176-4BB0-9066-C1E6BE790D0F}" srcOrd="1" destOrd="0" parTransId="{87E88404-0FB1-4A94-9D6B-08D5CF00F6DE}" sibTransId="{79814EBC-0D8A-4034-B989-3D251DCF874E}"/>
    <dgm:cxn modelId="{998E962B-4F7E-4A47-BDF0-B29AE522CF86}" srcId="{8BD093FB-4CAE-4AB7-A7E8-6D84155CB2A2}" destId="{67FEDECD-5C71-491F-81D3-21684469E912}" srcOrd="2" destOrd="0" parTransId="{D2CD8B9A-462B-4BA5-B7FE-F543C0619EDD}" sibTransId="{8F5E6D4F-D02B-43C4-AD22-4E45205DF7A2}"/>
    <dgm:cxn modelId="{D57A6267-8563-4FB2-A800-C28EA105D0F9}" srcId="{8BD093FB-4CAE-4AB7-A7E8-6D84155CB2A2}" destId="{45868E01-3584-4B38-AA3A-4841A018EAC0}" srcOrd="3" destOrd="0" parTransId="{A606A898-9BBA-4BA5-A986-E1FAC305EBE9}" sibTransId="{86E355F0-09E1-412E-9350-D6C53AEB0EC2}"/>
    <dgm:cxn modelId="{3A934696-765A-47A2-B68D-8B298351D504}" type="presOf" srcId="{8BD093FB-4CAE-4AB7-A7E8-6D84155CB2A2}" destId="{6A0009CF-93CA-43A0-8C51-1CFD90662217}" srcOrd="0" destOrd="0" presId="urn:microsoft.com/office/officeart/2005/8/layout/funnel1"/>
    <dgm:cxn modelId="{B3F2A3DC-DDD6-4105-A8CE-EE22428FBF3E}" type="presParOf" srcId="{6A0009CF-93CA-43A0-8C51-1CFD90662217}" destId="{AA468661-6A24-4E3A-BEAA-CEDF2B1E1530}" srcOrd="0" destOrd="0" presId="urn:microsoft.com/office/officeart/2005/8/layout/funnel1"/>
    <dgm:cxn modelId="{8951F891-5AA6-46AC-8049-0B900F1BF93B}" type="presParOf" srcId="{6A0009CF-93CA-43A0-8C51-1CFD90662217}" destId="{E27176FA-45BD-45D1-B49F-297EE6828049}" srcOrd="1" destOrd="0" presId="urn:microsoft.com/office/officeart/2005/8/layout/funnel1"/>
    <dgm:cxn modelId="{C9594CC2-6464-4B8A-B734-C9AD2EEFF84F}" type="presParOf" srcId="{6A0009CF-93CA-43A0-8C51-1CFD90662217}" destId="{FFF855C3-C739-48D8-A42B-031E32F6BE75}" srcOrd="2" destOrd="0" presId="urn:microsoft.com/office/officeart/2005/8/layout/funnel1"/>
    <dgm:cxn modelId="{26A1A019-E2E9-4811-B5EC-2F0781643E43}" type="presOf" srcId="{45868E01-3584-4B38-AA3A-4841A018EAC0}" destId="{FFF855C3-C739-48D8-A42B-031E32F6BE75}" srcOrd="0" destOrd="0" presId="urn:microsoft.com/office/officeart/2005/8/layout/funnel1"/>
    <dgm:cxn modelId="{CC902DDB-DFD3-4916-A26E-D54A6F720CA6}" type="presParOf" srcId="{6A0009CF-93CA-43A0-8C51-1CFD90662217}" destId="{6A34959F-3E10-45EF-A126-27DDEE83C0BC}" srcOrd="3" destOrd="0" presId="urn:microsoft.com/office/officeart/2005/8/layout/funnel1"/>
    <dgm:cxn modelId="{DB082CF5-8EF4-4728-AB83-3DF2C551CCA3}" type="presOf" srcId="{67FEDECD-5C71-491F-81D3-21684469E912}" destId="{6A34959F-3E10-45EF-A126-27DDEE83C0BC}" srcOrd="0" destOrd="0" presId="urn:microsoft.com/office/officeart/2005/8/layout/funnel1"/>
    <dgm:cxn modelId="{A1CAA71D-450A-4D34-A95A-94A194B11313}" type="presParOf" srcId="{6A0009CF-93CA-43A0-8C51-1CFD90662217}" destId="{D0CAE59A-2ABA-4309-B2AC-7DFEF7ED82ED}" srcOrd="4" destOrd="0" presId="urn:microsoft.com/office/officeart/2005/8/layout/funnel1"/>
    <dgm:cxn modelId="{3E4D1C8C-BBF1-419F-B095-D791A5A30372}" type="presOf" srcId="{17763BE5-6176-4BB0-9066-C1E6BE790D0F}" destId="{D0CAE59A-2ABA-4309-B2AC-7DFEF7ED82ED}" srcOrd="0" destOrd="0" presId="urn:microsoft.com/office/officeart/2005/8/layout/funnel1"/>
    <dgm:cxn modelId="{E6376CAA-0AD1-4EC4-B6A3-A464A87035C0}" type="presParOf" srcId="{6A0009CF-93CA-43A0-8C51-1CFD90662217}" destId="{D3FD54F9-E03C-44C9-96FE-00CC87B8671B}" srcOrd="5" destOrd="0" presId="urn:microsoft.com/office/officeart/2005/8/layout/funnel1"/>
    <dgm:cxn modelId="{3F994369-E24E-468F-A89A-6F943005AA91}" type="presOf" srcId="{20DCF60B-FA6F-487D-8FD9-36FAA5F358BE}" destId="{D3FD54F9-E03C-44C9-96FE-00CC87B8671B}" srcOrd="0" destOrd="0" presId="urn:microsoft.com/office/officeart/2005/8/layout/funnel1"/>
    <dgm:cxn modelId="{D74FAFD9-3E71-402C-A3B1-8B6503DCE359}" type="presParOf" srcId="{6A0009CF-93CA-43A0-8C51-1CFD90662217}" destId="{3AAF27F1-71EC-4F6D-80D6-B6B07BA5F81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3099435" cy="2479548"/>
        <a:chOff x="0" y="0"/>
        <a:chExt cx="3099435" cy="2479548"/>
      </a:xfrm>
    </dsp:grpSpPr>
    <dsp:sp modelId="{AA468661-6A24-4E3A-BEAA-CEDF2B1E1530}">
      <dsp:nvSpPr>
        <dsp:cNvPr id="3" name="椭圆 2"/>
        <dsp:cNvSpPr/>
      </dsp:nvSpPr>
      <dsp:spPr bwMode="white">
        <a:xfrm>
          <a:off x="547050" y="933130"/>
          <a:ext cx="1999136" cy="694273"/>
        </a:xfrm>
        <a:prstGeom prst="ellipse">
          <a:avLst/>
        </a:prstGeom>
      </dsp:spPr>
      <dsp:style>
        <a:lnRef idx="0">
          <a:schemeClr val="accent6"/>
        </a:lnRef>
        <a:fillRef idx="1">
          <a:schemeClr val="accent6">
            <a:tint val="50000"/>
            <a:alpha val="40000"/>
          </a:schemeClr>
        </a:fillRef>
        <a:effectRef idx="0">
          <a:scrgbClr r="0" g="0" b="0"/>
        </a:effectRef>
        <a:fontRef idx="minor"/>
      </dsp:style>
      <dsp:txXfrm>
        <a:off x="547050" y="933130"/>
        <a:ext cx="1999136" cy="694273"/>
      </dsp:txXfrm>
    </dsp:sp>
    <dsp:sp modelId="{E27176FA-45BD-45D1-B49F-297EE6828049}">
      <dsp:nvSpPr>
        <dsp:cNvPr id="4" name="下箭头 3"/>
        <dsp:cNvSpPr/>
      </dsp:nvSpPr>
      <dsp:spPr bwMode="white">
        <a:xfrm>
          <a:off x="1356634" y="2674444"/>
          <a:ext cx="387429" cy="247955"/>
        </a:xfrm>
        <a:prstGeom prst="downArrow">
          <a:avLst/>
        </a:prstGeom>
      </dsp:spPr>
      <dsp:style>
        <a:lnRef idx="0">
          <a:schemeClr val="lt1"/>
        </a:lnRef>
        <a:fillRef idx="3">
          <a:schemeClr val="accent6">
            <a:tint val="60000"/>
          </a:schemeClr>
        </a:fillRef>
        <a:effectRef idx="3">
          <a:scrgbClr r="0" g="0" b="0"/>
        </a:effectRef>
        <a:fontRef idx="minor"/>
      </dsp:style>
      <dsp:txXfrm>
        <a:off x="1356634" y="2674444"/>
        <a:ext cx="387429" cy="247955"/>
      </dsp:txXfrm>
    </dsp:sp>
    <dsp:sp modelId="{FFF855C3-C739-48D8-A42B-031E32F6BE75}">
      <dsp:nvSpPr>
        <dsp:cNvPr id="5" name="矩形 4"/>
        <dsp:cNvSpPr/>
      </dsp:nvSpPr>
      <dsp:spPr bwMode="white">
        <a:xfrm>
          <a:off x="379582" y="2903284"/>
          <a:ext cx="2340272" cy="464915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170688" tIns="170688" rIns="170688" bIns="170688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>
              <a:solidFill>
                <a:schemeClr val="accent6">
                  <a:lumMod val="60000"/>
                  <a:lumOff val="40000"/>
                </a:schemeClr>
              </a:solidFill>
              <a:latin typeface="华文隶书" panose="02010800040101010101" charset="-122"/>
              <a:ea typeface="华文隶书" panose="02010800040101010101" charset="-122"/>
            </a:rPr>
            <a:t>设计</a:t>
          </a:r>
          <a:r>
            <a:rPr lang="zh-CN" altLang="en-US" sz="2400" b="1">
              <a:solidFill>
                <a:schemeClr val="accent6">
                  <a:lumMod val="60000"/>
                  <a:lumOff val="40000"/>
                </a:schemeClr>
              </a:solidFill>
              <a:latin typeface="华文隶书" panose="02010800040101010101" charset="-122"/>
              <a:ea typeface="华文隶书" panose="02010800040101010101" charset="-122"/>
            </a:rPr>
            <a:t>三个任务</a:t>
          </a:r>
          <a:endParaRPr lang="zh-CN" altLang="en-US" sz="2400" b="1">
            <a:solidFill>
              <a:schemeClr val="accent6">
                <a:lumMod val="60000"/>
                <a:lumOff val="40000"/>
              </a:schemeClr>
            </a:solidFill>
            <a:latin typeface="华文隶书" panose="02010800040101010101" charset="-122"/>
            <a:ea typeface="华文隶书" panose="02010800040101010101" charset="-122"/>
          </a:endParaRPr>
        </a:p>
      </dsp:txBody>
      <dsp:txXfrm>
        <a:off x="379582" y="2903284"/>
        <a:ext cx="2340272" cy="464915"/>
      </dsp:txXfrm>
    </dsp:sp>
    <dsp:sp modelId="{6A34959F-3E10-45EF-A126-27DDEE83C0BC}">
      <dsp:nvSpPr>
        <dsp:cNvPr id="6" name="椭圆 5"/>
        <dsp:cNvSpPr/>
      </dsp:nvSpPr>
      <dsp:spPr bwMode="white">
        <a:xfrm>
          <a:off x="872488" y="1461295"/>
          <a:ext cx="1355330" cy="908217"/>
        </a:xfrm>
        <a:prstGeom prst="ellipse">
          <a:avLst/>
        </a:prstGeom>
      </dsp:spPr>
      <dsp:style>
        <a:lnRef idx="0">
          <a:schemeClr val="lt1"/>
        </a:lnRef>
        <a:fillRef idx="3">
          <a:schemeClr val="accent6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3970" tIns="13970" rIns="13970" bIns="13970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文物会说话</a:t>
          </a:r>
          <a:endParaRPr lang="zh-CN" altLang="en-US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尝试创意讲解</a:t>
          </a:r>
          <a:endParaRPr lang="zh-CN" altLang="en-US"/>
        </a:p>
      </dsp:txBody>
      <dsp:txXfrm>
        <a:off x="872488" y="1461295"/>
        <a:ext cx="1355330" cy="908217"/>
      </dsp:txXfrm>
    </dsp:sp>
    <dsp:sp modelId="{D0CAE59A-2ABA-4309-B2AC-7DFEF7ED82ED}">
      <dsp:nvSpPr>
        <dsp:cNvPr id="7" name="椭圆 6"/>
        <dsp:cNvSpPr/>
      </dsp:nvSpPr>
      <dsp:spPr bwMode="white">
        <a:xfrm>
          <a:off x="244562" y="773632"/>
          <a:ext cx="1291841" cy="856144"/>
        </a:xfrm>
        <a:prstGeom prst="ellipse">
          <a:avLst/>
        </a:prstGeom>
      </dsp:spPr>
      <dsp:style>
        <a:lnRef idx="0">
          <a:schemeClr val="lt1"/>
        </a:lnRef>
        <a:fillRef idx="3">
          <a:schemeClr val="accent6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3970" tIns="13970" rIns="13970" bIns="13970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走近八角楼</a:t>
          </a:r>
          <a:endParaRPr lang="zh-CN" altLang="en-US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初识革命文物</a:t>
          </a:r>
          <a:endParaRPr lang="zh-CN" altLang="en-US"/>
        </a:p>
      </dsp:txBody>
      <dsp:txXfrm>
        <a:off x="244562" y="773632"/>
        <a:ext cx="1291841" cy="856144"/>
      </dsp:txXfrm>
    </dsp:sp>
    <dsp:sp modelId="{D3FD54F9-E03C-44C9-96FE-00CC87B8671B}">
      <dsp:nvSpPr>
        <dsp:cNvPr id="8" name="椭圆 7"/>
        <dsp:cNvSpPr/>
      </dsp:nvSpPr>
      <dsp:spPr bwMode="white">
        <a:xfrm>
          <a:off x="1497189" y="792992"/>
          <a:ext cx="1300733" cy="804064"/>
        </a:xfrm>
        <a:prstGeom prst="ellipse">
          <a:avLst/>
        </a:prstGeom>
      </dsp:spPr>
      <dsp:style>
        <a:lnRef idx="0">
          <a:schemeClr val="lt1"/>
        </a:lnRef>
        <a:fillRef idx="3">
          <a:schemeClr val="accent6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3970" tIns="13970" rIns="13970" bIns="13970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借助标签卡</a:t>
          </a:r>
          <a:endParaRPr lang="zh-CN" altLang="en-US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学讲革命故事</a:t>
          </a:r>
          <a:endParaRPr lang="zh-CN" altLang="en-US"/>
        </a:p>
      </dsp:txBody>
      <dsp:txXfrm>
        <a:off x="1497189" y="792992"/>
        <a:ext cx="1300733" cy="804064"/>
      </dsp:txXfrm>
    </dsp:sp>
    <dsp:sp modelId="{3AAF27F1-71EC-4F6D-80D6-B6B07BA5F811}">
      <dsp:nvSpPr>
        <dsp:cNvPr id="9" name="形状 8"/>
        <dsp:cNvSpPr/>
      </dsp:nvSpPr>
      <dsp:spPr bwMode="white">
        <a:xfrm>
          <a:off x="82533" y="297171"/>
          <a:ext cx="2935236" cy="2375162"/>
        </a:xfrm>
        <a:prstGeom prst="funnel">
          <a:avLst/>
        </a:prstGeom>
      </dsp:spPr>
      <dsp:style>
        <a:lnRef idx="1">
          <a:schemeClr val="accent6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Xfrm>
        <a:off x="82533" y="297171"/>
        <a:ext cx="2935236" cy="23751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3099435" cy="2479548"/>
        <a:chOff x="0" y="0"/>
        <a:chExt cx="3099435" cy="2479548"/>
      </a:xfrm>
    </dsp:grpSpPr>
    <dsp:sp modelId="{AA468661-6A24-4E3A-BEAA-CEDF2B1E1530}">
      <dsp:nvSpPr>
        <dsp:cNvPr id="3" name="椭圆 2"/>
        <dsp:cNvSpPr/>
      </dsp:nvSpPr>
      <dsp:spPr bwMode="white">
        <a:xfrm>
          <a:off x="547050" y="933130"/>
          <a:ext cx="1999136" cy="694273"/>
        </a:xfrm>
        <a:prstGeom prst="ellipse">
          <a:avLst/>
        </a:prstGeom>
      </dsp:spPr>
      <dsp:style>
        <a:lnRef idx="0">
          <a:schemeClr val="accent6"/>
        </a:lnRef>
        <a:fillRef idx="1">
          <a:schemeClr val="accent6">
            <a:tint val="50000"/>
            <a:alpha val="40000"/>
          </a:schemeClr>
        </a:fillRef>
        <a:effectRef idx="0">
          <a:scrgbClr r="0" g="0" b="0"/>
        </a:effectRef>
        <a:fontRef idx="minor"/>
      </dsp:style>
      <dsp:txXfrm>
        <a:off x="547050" y="933130"/>
        <a:ext cx="1999136" cy="694273"/>
      </dsp:txXfrm>
    </dsp:sp>
    <dsp:sp modelId="{E27176FA-45BD-45D1-B49F-297EE6828049}">
      <dsp:nvSpPr>
        <dsp:cNvPr id="4" name="下箭头 3"/>
        <dsp:cNvSpPr/>
      </dsp:nvSpPr>
      <dsp:spPr bwMode="white">
        <a:xfrm>
          <a:off x="1356634" y="2674444"/>
          <a:ext cx="387429" cy="247955"/>
        </a:xfrm>
        <a:prstGeom prst="downArrow">
          <a:avLst/>
        </a:prstGeom>
      </dsp:spPr>
      <dsp:style>
        <a:lnRef idx="0">
          <a:schemeClr val="lt1"/>
        </a:lnRef>
        <a:fillRef idx="3">
          <a:schemeClr val="accent6">
            <a:tint val="60000"/>
          </a:schemeClr>
        </a:fillRef>
        <a:effectRef idx="3">
          <a:scrgbClr r="0" g="0" b="0"/>
        </a:effectRef>
        <a:fontRef idx="minor"/>
      </dsp:style>
      <dsp:txXfrm>
        <a:off x="1356634" y="2674444"/>
        <a:ext cx="387429" cy="247955"/>
      </dsp:txXfrm>
    </dsp:sp>
    <dsp:sp modelId="{FFF855C3-C739-48D8-A42B-031E32F6BE75}">
      <dsp:nvSpPr>
        <dsp:cNvPr id="5" name="矩形 4"/>
        <dsp:cNvSpPr/>
      </dsp:nvSpPr>
      <dsp:spPr bwMode="white">
        <a:xfrm>
          <a:off x="379582" y="2903284"/>
          <a:ext cx="2340272" cy="464915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170688" tIns="170688" rIns="170688" bIns="170688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>
              <a:solidFill>
                <a:schemeClr val="accent6">
                  <a:lumMod val="60000"/>
                  <a:lumOff val="40000"/>
                </a:schemeClr>
              </a:solidFill>
              <a:latin typeface="华文隶书" panose="02010800040101010101" charset="-122"/>
              <a:ea typeface="华文隶书" panose="02010800040101010101" charset="-122"/>
            </a:rPr>
            <a:t>设计</a:t>
          </a:r>
          <a:r>
            <a:rPr lang="zh-CN" altLang="en-US" sz="2400" b="1">
              <a:solidFill>
                <a:schemeClr val="accent6">
                  <a:lumMod val="60000"/>
                  <a:lumOff val="40000"/>
                </a:schemeClr>
              </a:solidFill>
              <a:latin typeface="华文隶书" panose="02010800040101010101" charset="-122"/>
              <a:ea typeface="华文隶书" panose="02010800040101010101" charset="-122"/>
            </a:rPr>
            <a:t>三个任务</a:t>
          </a:r>
          <a:endParaRPr lang="zh-CN" altLang="en-US" sz="2400" b="1">
            <a:solidFill>
              <a:schemeClr val="accent6">
                <a:lumMod val="60000"/>
                <a:lumOff val="40000"/>
              </a:schemeClr>
            </a:solidFill>
            <a:latin typeface="华文隶书" panose="02010800040101010101" charset="-122"/>
            <a:ea typeface="华文隶书" panose="02010800040101010101" charset="-122"/>
          </a:endParaRPr>
        </a:p>
      </dsp:txBody>
      <dsp:txXfrm>
        <a:off x="379582" y="2903284"/>
        <a:ext cx="2340272" cy="464915"/>
      </dsp:txXfrm>
    </dsp:sp>
    <dsp:sp modelId="{6A34959F-3E10-45EF-A126-27DDEE83C0BC}">
      <dsp:nvSpPr>
        <dsp:cNvPr id="6" name="椭圆 5"/>
        <dsp:cNvSpPr/>
      </dsp:nvSpPr>
      <dsp:spPr bwMode="white">
        <a:xfrm>
          <a:off x="872488" y="1461295"/>
          <a:ext cx="1355330" cy="908217"/>
        </a:xfrm>
        <a:prstGeom prst="ellipse">
          <a:avLst/>
        </a:prstGeom>
      </dsp:spPr>
      <dsp:style>
        <a:lnRef idx="0">
          <a:schemeClr val="lt1"/>
        </a:lnRef>
        <a:fillRef idx="3">
          <a:schemeClr val="accent6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3970" tIns="13970" rIns="13970" bIns="13970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文物会说话</a:t>
          </a:r>
          <a:endParaRPr lang="zh-CN" altLang="en-US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尝试创意讲解</a:t>
          </a:r>
          <a:endParaRPr lang="zh-CN" altLang="en-US"/>
        </a:p>
      </dsp:txBody>
      <dsp:txXfrm>
        <a:off x="872488" y="1461295"/>
        <a:ext cx="1355330" cy="908217"/>
      </dsp:txXfrm>
    </dsp:sp>
    <dsp:sp modelId="{D0CAE59A-2ABA-4309-B2AC-7DFEF7ED82ED}">
      <dsp:nvSpPr>
        <dsp:cNvPr id="7" name="椭圆 6"/>
        <dsp:cNvSpPr/>
      </dsp:nvSpPr>
      <dsp:spPr bwMode="white">
        <a:xfrm>
          <a:off x="244562" y="773632"/>
          <a:ext cx="1291841" cy="856144"/>
        </a:xfrm>
        <a:prstGeom prst="ellipse">
          <a:avLst/>
        </a:prstGeom>
      </dsp:spPr>
      <dsp:style>
        <a:lnRef idx="0">
          <a:schemeClr val="lt1"/>
        </a:lnRef>
        <a:fillRef idx="3">
          <a:schemeClr val="accent6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3970" tIns="13970" rIns="13970" bIns="13970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走近八角楼</a:t>
          </a:r>
          <a:endParaRPr lang="zh-CN" altLang="en-US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初识革命文物</a:t>
          </a:r>
          <a:endParaRPr lang="zh-CN" altLang="en-US"/>
        </a:p>
      </dsp:txBody>
      <dsp:txXfrm>
        <a:off x="244562" y="773632"/>
        <a:ext cx="1291841" cy="856144"/>
      </dsp:txXfrm>
    </dsp:sp>
    <dsp:sp modelId="{D3FD54F9-E03C-44C9-96FE-00CC87B8671B}">
      <dsp:nvSpPr>
        <dsp:cNvPr id="8" name="椭圆 7"/>
        <dsp:cNvSpPr/>
      </dsp:nvSpPr>
      <dsp:spPr bwMode="white">
        <a:xfrm>
          <a:off x="1497189" y="792992"/>
          <a:ext cx="1300733" cy="804064"/>
        </a:xfrm>
        <a:prstGeom prst="ellipse">
          <a:avLst/>
        </a:prstGeom>
      </dsp:spPr>
      <dsp:style>
        <a:lnRef idx="0">
          <a:schemeClr val="lt1"/>
        </a:lnRef>
        <a:fillRef idx="3">
          <a:schemeClr val="accent6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3970" tIns="13970" rIns="13970" bIns="13970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借助标签卡</a:t>
          </a:r>
          <a:endParaRPr lang="zh-CN" altLang="en-US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学讲革命故事</a:t>
          </a:r>
          <a:endParaRPr lang="zh-CN" altLang="en-US"/>
        </a:p>
      </dsp:txBody>
      <dsp:txXfrm>
        <a:off x="1497189" y="792992"/>
        <a:ext cx="1300733" cy="804064"/>
      </dsp:txXfrm>
    </dsp:sp>
    <dsp:sp modelId="{3AAF27F1-71EC-4F6D-80D6-B6B07BA5F811}">
      <dsp:nvSpPr>
        <dsp:cNvPr id="9" name="形状 8"/>
        <dsp:cNvSpPr/>
      </dsp:nvSpPr>
      <dsp:spPr bwMode="white">
        <a:xfrm>
          <a:off x="0" y="297171"/>
          <a:ext cx="2935236" cy="2375162"/>
        </a:xfrm>
        <a:prstGeom prst="funnel">
          <a:avLst/>
        </a:prstGeom>
      </dsp:spPr>
      <dsp:style>
        <a:lnRef idx="1">
          <a:schemeClr val="accent6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Xfrm>
        <a:off x="0" y="297171"/>
        <a:ext cx="2935236" cy="2375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536842" y="5871208"/>
            <a:ext cx="2368421" cy="27789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610526" y="5871208"/>
            <a:ext cx="3473684" cy="2778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7787368" y="5871208"/>
            <a:ext cx="2368421" cy="27789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diagramDrawing" Target="../diagrams/drawing1.xml"/><Relationship Id="rId8" Type="http://schemas.openxmlformats.org/officeDocument/2006/relationships/diagramColors" Target="../diagrams/colors1.xml"/><Relationship Id="rId7" Type="http://schemas.openxmlformats.org/officeDocument/2006/relationships/diagramQuickStyle" Target="../diagrams/quickStyle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.xml"/><Relationship Id="rId7" Type="http://schemas.microsoft.com/office/2007/relationships/diagramDrawing" Target="../diagrams/drawing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3" Type="http://schemas.openxmlformats.org/officeDocument/2006/relationships/diagramData" Target="../diagrams/data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6" Type="http://schemas.openxmlformats.org/officeDocument/2006/relationships/tags" Target="../tags/tag39.xml"/><Relationship Id="rId5" Type="http://schemas.openxmlformats.org/officeDocument/2006/relationships/image" Target="../media/image22.png"/><Relationship Id="rId4" Type="http://schemas.openxmlformats.org/officeDocument/2006/relationships/tags" Target="../tags/tag38.xml"/><Relationship Id="rId3" Type="http://schemas.openxmlformats.org/officeDocument/2006/relationships/image" Target="../media/image21.png"/><Relationship Id="rId2" Type="http://schemas.openxmlformats.org/officeDocument/2006/relationships/tags" Target="../tags/tag37.xml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6" Type="http://schemas.openxmlformats.org/officeDocument/2006/relationships/tags" Target="../tags/tag42.xml"/><Relationship Id="rId5" Type="http://schemas.openxmlformats.org/officeDocument/2006/relationships/image" Target="../media/image22.png"/><Relationship Id="rId4" Type="http://schemas.openxmlformats.org/officeDocument/2006/relationships/tags" Target="../tags/tag41.xml"/><Relationship Id="rId3" Type="http://schemas.openxmlformats.org/officeDocument/2006/relationships/image" Target="../media/image21.png"/><Relationship Id="rId2" Type="http://schemas.openxmlformats.org/officeDocument/2006/relationships/tags" Target="../tags/tag40.xml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0" Type="http://schemas.openxmlformats.org/officeDocument/2006/relationships/notesSlide" Target="../notesSlides/notesSlide17.xml"/><Relationship Id="rId2" Type="http://schemas.openxmlformats.org/officeDocument/2006/relationships/image" Target="../media/image3.png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58.xml"/><Relationship Id="rId17" Type="http://schemas.openxmlformats.org/officeDocument/2006/relationships/tags" Target="../tags/tag57.xml"/><Relationship Id="rId16" Type="http://schemas.openxmlformats.org/officeDocument/2006/relationships/tags" Target="../tags/tag56.xml"/><Relationship Id="rId15" Type="http://schemas.openxmlformats.org/officeDocument/2006/relationships/tags" Target="../tags/tag55.xml"/><Relationship Id="rId14" Type="http://schemas.openxmlformats.org/officeDocument/2006/relationships/tags" Target="../tags/tag54.xml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svg"/><Relationship Id="rId8" Type="http://schemas.openxmlformats.org/officeDocument/2006/relationships/image" Target="../media/image24.png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image" Target="../media/image3.png"/><Relationship Id="rId19" Type="http://schemas.openxmlformats.org/officeDocument/2006/relationships/notesSlide" Target="../notesSlides/notesSlide18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27.svg"/><Relationship Id="rId16" Type="http://schemas.openxmlformats.org/officeDocument/2006/relationships/image" Target="../media/image26.png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tags" Target="../tags/tag4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2.png"/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6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1" Type="http://schemas.openxmlformats.org/officeDocument/2006/relationships/notesSlide" Target="../notesSlides/notesSlide8.xml"/><Relationship Id="rId30" Type="http://schemas.openxmlformats.org/officeDocument/2006/relationships/slideLayout" Target="../slideLayouts/slideLayout1.xml"/><Relationship Id="rId3" Type="http://schemas.openxmlformats.org/officeDocument/2006/relationships/tags" Target="../tags/tag17.xml"/><Relationship Id="rId29" Type="http://schemas.openxmlformats.org/officeDocument/2006/relationships/image" Target="../media/image7.png"/><Relationship Id="rId28" Type="http://schemas.openxmlformats.org/officeDocument/2006/relationships/tags" Target="../tags/tag36.xml"/><Relationship Id="rId27" Type="http://schemas.openxmlformats.org/officeDocument/2006/relationships/tags" Target="../tags/tag35.xml"/><Relationship Id="rId26" Type="http://schemas.openxmlformats.org/officeDocument/2006/relationships/image" Target="../media/image13.svg"/><Relationship Id="rId25" Type="http://schemas.openxmlformats.org/officeDocument/2006/relationships/image" Target="../media/image12.png"/><Relationship Id="rId24" Type="http://schemas.openxmlformats.org/officeDocument/2006/relationships/tags" Target="../tags/tag34.xml"/><Relationship Id="rId23" Type="http://schemas.openxmlformats.org/officeDocument/2006/relationships/image" Target="../media/image11.svg"/><Relationship Id="rId22" Type="http://schemas.openxmlformats.org/officeDocument/2006/relationships/image" Target="../media/image10.png"/><Relationship Id="rId21" Type="http://schemas.openxmlformats.org/officeDocument/2006/relationships/tags" Target="../tags/tag33.xml"/><Relationship Id="rId20" Type="http://schemas.openxmlformats.org/officeDocument/2006/relationships/image" Target="../media/image9.svg"/><Relationship Id="rId2" Type="http://schemas.openxmlformats.org/officeDocument/2006/relationships/image" Target="../media/image3.png"/><Relationship Id="rId19" Type="http://schemas.openxmlformats.org/officeDocument/2006/relationships/image" Target="../media/image8.png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1500188"/>
            <a:ext cx="80010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建构·迁移·创生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571500" y="2243455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zh-CN" altLang="en-US" sz="22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开启</a:t>
            </a:r>
            <a:r>
              <a:rPr lang="en-US" sz="22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读写融合</a:t>
            </a:r>
            <a:r>
              <a:rPr lang="zh-CN" altLang="en-US" sz="22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教学</a:t>
            </a:r>
            <a:r>
              <a:rPr lang="en-US" sz="22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的任务驱动</a:t>
            </a:r>
            <a:r>
              <a:rPr lang="zh-CN" altLang="en-US" sz="22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模式</a:t>
            </a:r>
            <a:endParaRPr lang="zh-CN" altLang="en-US" sz="2250" dirty="0">
              <a:solidFill>
                <a:srgbClr val="66666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71500" y="2976563"/>
            <a:ext cx="604838" cy="114300"/>
          </a:xfrm>
          <a:prstGeom prst="rect">
            <a:avLst/>
          </a:prstGeom>
          <a:solidFill>
            <a:srgbClr val="8BAD48"/>
          </a:solidFill>
        </p:spPr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71500" y="209550"/>
            <a:ext cx="29851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教学案例《八角楼上》</a:t>
            </a:r>
            <a:endParaRPr lang="zh-CN" altLang="en-US" sz="2000">
              <a:solidFill>
                <a:schemeClr val="accent6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5210" t="5346" r="5228" b="6840"/>
          <a:stretch>
            <a:fillRect/>
          </a:stretch>
        </p:blipFill>
        <p:spPr>
          <a:xfrm>
            <a:off x="123190" y="817880"/>
            <a:ext cx="2933700" cy="4114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6418" t="4074" r="5180" b="6222"/>
          <a:stretch>
            <a:fillRect/>
          </a:stretch>
        </p:blipFill>
        <p:spPr>
          <a:xfrm>
            <a:off x="3085465" y="821055"/>
            <a:ext cx="2828925" cy="4111625"/>
          </a:xfrm>
          <a:prstGeom prst="rect">
            <a:avLst/>
          </a:prstGeom>
        </p:spPr>
      </p:pic>
      <p:graphicFrame>
        <p:nvGraphicFramePr>
          <p:cNvPr id="98" name="图示 97"/>
          <p:cNvGraphicFramePr/>
          <p:nvPr/>
        </p:nvGraphicFramePr>
        <p:xfrm>
          <a:off x="5942330" y="1087120"/>
          <a:ext cx="3099435" cy="3824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9617"/>
          <a:stretch>
            <a:fillRect/>
          </a:stretch>
        </p:blipFill>
        <p:spPr>
          <a:xfrm>
            <a:off x="774700" y="968375"/>
            <a:ext cx="3239135" cy="22034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3910" y="277495"/>
            <a:ext cx="2985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教学案例《八角楼上》</a:t>
            </a:r>
            <a:endParaRPr lang="zh-CN" altLang="en-US" sz="2400">
              <a:solidFill>
                <a:schemeClr val="accent6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75150" y="1218565"/>
            <a:ext cx="448945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sz="2000" b="1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仿宋" panose="02010609060101010101" charset="-122"/>
              </a:rPr>
              <a:t>任务一：走近八角楼，初识革命文物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000"/>
              </a:lnSpc>
            </a:pP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初读课文后，引导他们为革命文物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清油灯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梳理标签卡。学生利用思维导图</a:t>
            </a:r>
            <a:r>
              <a:rPr lang="zh-CN" altLang="en-US" sz="20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提取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文物的年代、地点、背后故事等基本信息，</a:t>
            </a:r>
            <a:r>
              <a:rPr lang="zh-CN" altLang="en-US" sz="20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厘清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井冈山、茅坪村、八角楼等地名之间的关系，理解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艰苦斗争、寒冬腊月、夜幕降临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等词语的含义。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2830"/>
          <a:stretch>
            <a:fillRect/>
          </a:stretch>
        </p:blipFill>
        <p:spPr>
          <a:xfrm>
            <a:off x="760730" y="3282315"/>
            <a:ext cx="3293745" cy="13265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9617"/>
          <a:stretch>
            <a:fillRect/>
          </a:stretch>
        </p:blipFill>
        <p:spPr>
          <a:xfrm>
            <a:off x="842645" y="2809875"/>
            <a:ext cx="3054350" cy="20789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3910" y="277495"/>
            <a:ext cx="2985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教学案例《八角楼上》</a:t>
            </a:r>
            <a:endParaRPr lang="zh-CN" altLang="en-US" sz="2400">
              <a:solidFill>
                <a:schemeClr val="accent6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44670" y="1329055"/>
            <a:ext cx="4368800" cy="2784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sz="2000" b="1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仿宋" panose="02010609060101010101" charset="-122"/>
              </a:rPr>
              <a:t>任务二：借助标签卡，学讲革命故事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000"/>
              </a:lnSpc>
            </a:pP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借助已经整理的标签卡，结合插图，积累有关毛主席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穿军衣、披毯子、坐竹椅、写文章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等动作描写，理解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拨灯芯、凝视、沉思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等</a:t>
            </a:r>
            <a:r>
              <a:rPr lang="zh-CN" altLang="en-US" sz="20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细节描写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，并</a:t>
            </a:r>
            <a:r>
              <a:rPr lang="zh-CN" altLang="en-US" sz="20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有条理地讲述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文物背后的感人故事。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45" y="878205"/>
            <a:ext cx="3074035" cy="19316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3910" y="277495"/>
            <a:ext cx="2985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教学案例《八角楼上》</a:t>
            </a:r>
            <a:endParaRPr lang="zh-CN" altLang="en-US" sz="2400">
              <a:solidFill>
                <a:schemeClr val="accent6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82670" y="1543685"/>
            <a:ext cx="482790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sz="2000" b="1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仿宋" panose="02010609060101010101" charset="-122"/>
              </a:rPr>
              <a:t>任务三：文物会说话，尝试创意讲解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endParaRPr lang="en-US" altLang="zh-CN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000"/>
              </a:lnSpc>
            </a:pP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学生转换角色，以</a:t>
            </a:r>
            <a:r>
              <a:rPr lang="zh-CN" altLang="en-US" sz="20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第一人称讲述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我陪伴毛主席度过了那一个个寒冬腊月的深夜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的故事。借助文物支架，在</a:t>
            </a:r>
            <a:r>
              <a:rPr lang="zh-CN" altLang="en-US" sz="20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创造性的讲述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中实现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语言运用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与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价值塑造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的有机统一。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" y="1317625"/>
            <a:ext cx="2027555" cy="28517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graphicFrame>
        <p:nvGraphicFramePr>
          <p:cNvPr id="98" name="图示 97"/>
          <p:cNvGraphicFramePr/>
          <p:nvPr/>
        </p:nvGraphicFramePr>
        <p:xfrm>
          <a:off x="247015" y="1132840"/>
          <a:ext cx="3099435" cy="3824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 1"/>
          <p:cNvSpPr/>
          <p:nvPr/>
        </p:nvSpPr>
        <p:spPr>
          <a:xfrm>
            <a:off x="247015" y="208280"/>
            <a:ext cx="434086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150"/>
              </a:lnSpc>
              <a:buNone/>
            </a:pP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文学阅读与</a:t>
            </a: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创意表达任务设计原则</a:t>
            </a:r>
            <a:endParaRPr lang="zh-CN" altLang="en-US" sz="225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46450" y="1347470"/>
            <a:ext cx="5514340" cy="3553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3000"/>
              </a:lnSpc>
            </a:pPr>
            <a:r>
              <a:rPr lang="en-US" altLang="zh-CN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情境有效性原则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000"/>
              </a:lnSpc>
            </a:pPr>
            <a:r>
              <a:rPr lang="zh-CN" altLang="en-US" sz="2000">
                <a:solidFill>
                  <a:srgbClr val="C00000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创设</a:t>
            </a:r>
            <a:r>
              <a:rPr lang="en-US" altLang="zh-CN" sz="2000">
                <a:solidFill>
                  <a:srgbClr val="C00000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C00000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如果革命文物会说话</a:t>
            </a:r>
            <a:r>
              <a:rPr lang="en-US" altLang="zh-CN" sz="2000">
                <a:solidFill>
                  <a:srgbClr val="C00000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 sz="2000">
                <a:solidFill>
                  <a:srgbClr val="C00000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的情境</a:t>
            </a:r>
            <a:endParaRPr lang="zh-CN" altLang="en-US" sz="2000">
              <a:solidFill>
                <a:srgbClr val="C0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000"/>
              </a:lnSpc>
            </a:pPr>
            <a:r>
              <a:rPr lang="en-US" altLang="zh-CN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方法整合型原则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000"/>
              </a:lnSpc>
            </a:pP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默读</a:t>
            </a:r>
            <a:r>
              <a:rPr lang="en-US" altLang="zh-CN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-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朗读</a:t>
            </a:r>
            <a:r>
              <a:rPr lang="en-US" altLang="zh-CN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-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复述</a:t>
            </a:r>
            <a:r>
              <a:rPr lang="en-US" altLang="zh-CN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-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创编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000"/>
              </a:lnSpc>
            </a:pPr>
            <a:r>
              <a:rPr lang="en-US" altLang="zh-CN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3.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实施融合性原则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000"/>
              </a:lnSpc>
            </a:pPr>
            <a:r>
              <a:rPr lang="zh-CN" altLang="en-US" sz="20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阅读与表达的交融互补，读写结合</a:t>
            </a:r>
            <a:endParaRPr lang="zh-CN" altLang="en-US" sz="2000" b="1">
              <a:solidFill>
                <a:srgbClr val="C0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000"/>
              </a:lnSpc>
            </a:pPr>
            <a:r>
              <a:rPr lang="en-US" altLang="zh-CN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4.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层次渐进性原则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000"/>
              </a:lnSpc>
            </a:pP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感知理解</a:t>
            </a:r>
            <a:r>
              <a:rPr lang="en-US" altLang="zh-CN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-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体味推敲</a:t>
            </a:r>
            <a:r>
              <a:rPr lang="en-US" altLang="zh-CN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-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审辨运用（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文学阅读层次）</a:t>
            </a:r>
            <a:endParaRPr lang="zh-CN" altLang="en-US" sz="2000">
              <a:solidFill>
                <a:srgbClr val="C0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indent="0" fontAlgn="auto">
              <a:lnSpc>
                <a:spcPts val="3000"/>
              </a:lnSpc>
            </a:pP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口头表达</a:t>
            </a:r>
            <a:r>
              <a:rPr lang="en-US" altLang="zh-CN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-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书面表达</a:t>
            </a:r>
            <a:r>
              <a:rPr lang="en-US" altLang="zh-CN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-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多元表达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（创意表达层次）</a:t>
            </a:r>
            <a:endParaRPr lang="zh-CN" altLang="en-US" sz="2000">
              <a:solidFill>
                <a:srgbClr val="C0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21205" y="899795"/>
            <a:ext cx="5794375" cy="44767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215900" algn="just">
              <a:lnSpc>
                <a:spcPts val="1400"/>
              </a:lnSpc>
            </a:pPr>
            <a:endParaRPr lang="zh-CN" altLang="en-US" sz="2800" b="0" i="0">
              <a:solidFill>
                <a:schemeClr val="accent6">
                  <a:lumMod val="75000"/>
                </a:schemeClr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marL="0" indent="215900" algn="just">
              <a:lnSpc>
                <a:spcPts val="1400"/>
              </a:lnSpc>
            </a:pPr>
            <a:r>
              <a:rPr lang="zh-CN" altLang="en-US" sz="2800" b="0" i="0">
                <a:solidFill>
                  <a:schemeClr val="accent6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提取信息</a:t>
            </a:r>
            <a:r>
              <a:rPr lang="en-US" altLang="zh-CN" sz="2800" b="0" i="0">
                <a:solidFill>
                  <a:schemeClr val="accent6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—</a:t>
            </a:r>
            <a:r>
              <a:rPr lang="zh-CN" altLang="en-US" sz="2800" b="0" i="0">
                <a:solidFill>
                  <a:schemeClr val="accent6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场景描述</a:t>
            </a:r>
            <a:r>
              <a:rPr lang="en-US" altLang="zh-CN" sz="2800" b="0" i="0">
                <a:solidFill>
                  <a:schemeClr val="accent6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—</a:t>
            </a:r>
            <a:r>
              <a:rPr lang="zh-CN" altLang="en-US" sz="2800" b="0" i="0">
                <a:solidFill>
                  <a:schemeClr val="accent6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角色代言</a:t>
            </a:r>
            <a:endParaRPr lang="zh-CN" altLang="en-US" sz="2800" b="0" i="0">
              <a:solidFill>
                <a:schemeClr val="accent6">
                  <a:lumMod val="75000"/>
                </a:schemeClr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9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-5080" y="11430"/>
            <a:ext cx="9144000" cy="543877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3945"/>
          <a:stretch>
            <a:fillRect/>
          </a:stretch>
        </p:blipFill>
        <p:spPr>
          <a:xfrm>
            <a:off x="6093460" y="1259840"/>
            <a:ext cx="2335530" cy="2992755"/>
          </a:xfrm>
          <a:prstGeom prst="round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3518"/>
          <a:stretch>
            <a:fillRect/>
          </a:stretch>
        </p:blipFill>
        <p:spPr>
          <a:xfrm>
            <a:off x="3337560" y="1259840"/>
            <a:ext cx="2350135" cy="3025775"/>
          </a:xfrm>
          <a:prstGeom prst="round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3904"/>
          <a:stretch>
            <a:fillRect/>
          </a:stretch>
        </p:blipFill>
        <p:spPr>
          <a:xfrm>
            <a:off x="703580" y="1224280"/>
            <a:ext cx="2362200" cy="3028315"/>
          </a:xfrm>
          <a:prstGeom prst="round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33755" y="532765"/>
            <a:ext cx="3790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请给下面图片排排序。</a:t>
            </a:r>
            <a:endParaRPr lang="zh-CN" altLang="en-US" sz="2400" b="1">
              <a:solidFill>
                <a:schemeClr val="accent6">
                  <a:lumMod val="75000"/>
                </a:scheme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-5080" y="11430"/>
            <a:ext cx="9144000" cy="543877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3945"/>
          <a:stretch>
            <a:fillRect/>
          </a:stretch>
        </p:blipFill>
        <p:spPr>
          <a:xfrm>
            <a:off x="6093460" y="1259840"/>
            <a:ext cx="2335530" cy="2992755"/>
          </a:xfrm>
          <a:prstGeom prst="round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3518"/>
          <a:stretch>
            <a:fillRect/>
          </a:stretch>
        </p:blipFill>
        <p:spPr>
          <a:xfrm>
            <a:off x="3337560" y="1259840"/>
            <a:ext cx="2350135" cy="3025775"/>
          </a:xfrm>
          <a:prstGeom prst="round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3904"/>
          <a:stretch>
            <a:fillRect/>
          </a:stretch>
        </p:blipFill>
        <p:spPr>
          <a:xfrm>
            <a:off x="703580" y="1224280"/>
            <a:ext cx="2362200" cy="3028315"/>
          </a:xfrm>
          <a:prstGeom prst="round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92835" y="4392930"/>
            <a:ext cx="1637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accent6">
                    <a:lumMod val="75000"/>
                  </a:schemeClr>
                </a:solidFill>
              </a:rPr>
              <a:t>学做番茄</a:t>
            </a:r>
            <a:r>
              <a:rPr lang="zh-CN" altLang="en-US" b="1">
                <a:solidFill>
                  <a:schemeClr val="accent6">
                    <a:lumMod val="75000"/>
                  </a:schemeClr>
                </a:solidFill>
              </a:rPr>
              <a:t>炒蛋</a:t>
            </a:r>
            <a:endParaRPr lang="zh-CN" altLang="en-US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13785" y="4354830"/>
            <a:ext cx="1637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zh-CN" altLang="en-US" b="1">
                <a:solidFill>
                  <a:schemeClr val="accent6">
                    <a:lumMod val="75000"/>
                  </a:schemeClr>
                </a:solidFill>
              </a:rPr>
              <a:t>黄瓜炒蛋</a:t>
            </a:r>
            <a:r>
              <a:rPr lang="en-US" altLang="zh-CN" b="1">
                <a:solidFill>
                  <a:schemeClr val="accent6">
                    <a:lumMod val="75000"/>
                  </a:schemeClr>
                </a:solidFill>
              </a:rPr>
              <a:t>         </a:t>
            </a:r>
            <a:endParaRPr lang="zh-CN" altLang="en-US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66815" y="4333240"/>
            <a:ext cx="1939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zh-CN" altLang="en-US" b="1">
                <a:solidFill>
                  <a:schemeClr val="accent6">
                    <a:lumMod val="75000"/>
                  </a:schemeClr>
                </a:solidFill>
              </a:rPr>
              <a:t>番茄鸡蛋盖浇饭  </a:t>
            </a:r>
            <a:endParaRPr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62710" y="436880"/>
            <a:ext cx="1097915" cy="46037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华文隶书" panose="02010800040101010101" charset="-122"/>
                <a:ea typeface="华文隶书" panose="02010800040101010101" charset="-122"/>
              </a:rPr>
              <a:t>建构</a:t>
            </a:r>
            <a:endParaRPr lang="zh-CN" altLang="en-US" sz="2400"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2596515" y="513715"/>
            <a:ext cx="1205865" cy="30607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86200" y="421005"/>
            <a:ext cx="1097915" cy="46037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华文隶书" panose="02010800040101010101" charset="-122"/>
                <a:ea typeface="华文隶书" panose="02010800040101010101" charset="-122"/>
              </a:rPr>
              <a:t>迁移</a:t>
            </a:r>
            <a:endParaRPr lang="zh-CN" altLang="en-US" sz="2400"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5114925" y="497840"/>
            <a:ext cx="1212850" cy="30607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78600" y="436880"/>
            <a:ext cx="1097915" cy="46037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华文隶书" panose="02010800040101010101" charset="-122"/>
                <a:ea typeface="华文隶书" panose="02010800040101010101" charset="-122"/>
              </a:rPr>
              <a:t>创生</a:t>
            </a:r>
            <a:endParaRPr lang="zh-CN" altLang="en-US" sz="2400">
              <a:latin typeface="华文隶书" panose="02010800040101010101" charset="-122"/>
              <a:ea typeface="华文隶书" panose="020108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278 -0.00691358 L -0.587278 -0.0069135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282 0 L 0.582304 0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6699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62255" y="285750"/>
            <a:ext cx="43942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150"/>
              </a:lnSpc>
              <a:buNone/>
            </a:pP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  <a:sym typeface="+mn-ea"/>
              </a:rPr>
              <a:t>开启读写融合教学的</a:t>
            </a: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  <a:sym typeface="+mn-ea"/>
              </a:rPr>
              <a:t>任务</a:t>
            </a: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  <a:sym typeface="+mn-ea"/>
              </a:rPr>
              <a:t>驱动模式</a:t>
            </a:r>
            <a:endParaRPr lang="zh-CN" altLang="en-US" sz="225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  <a:sym typeface="+mn-ea"/>
            </a:endParaRPr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625" name="椭圆 624"/>
          <p:cNvSpPr/>
          <p:nvPr>
            <p:custDataLst>
              <p:tags r:id="rId3"/>
            </p:custDataLst>
          </p:nvPr>
        </p:nvSpPr>
        <p:spPr>
          <a:xfrm>
            <a:off x="3484279" y="2120462"/>
            <a:ext cx="2460576" cy="2460576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52400" sx="106000" sy="106000" algn="ctr" rotWithShape="0">
              <a:schemeClr val="tx1">
                <a:lumMod val="65000"/>
                <a:lumOff val="35000"/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indent="0" algn="ctr" fontAlgn="auto">
              <a:lnSpc>
                <a:spcPts val="2100"/>
              </a:lnSpc>
            </a:pPr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读写融合</a:t>
            </a:r>
            <a:endParaRPr lang="zh-CN" altLang="en-US" sz="2000">
              <a:solidFill>
                <a:schemeClr val="accent6">
                  <a:lumMod val="75000"/>
                </a:schemeClr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indent="0" algn="ctr" fontAlgn="auto">
              <a:lnSpc>
                <a:spcPts val="2100"/>
              </a:lnSpc>
            </a:pPr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任务驱动</a:t>
            </a:r>
            <a:endParaRPr lang="zh-CN" altLang="en-US" sz="2000">
              <a:solidFill>
                <a:schemeClr val="accent6">
                  <a:lumMod val="75000"/>
                </a:scheme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626" name="任意多边形: 形状 29"/>
          <p:cNvSpPr/>
          <p:nvPr>
            <p:custDataLst>
              <p:tags r:id="rId4"/>
            </p:custDataLst>
          </p:nvPr>
        </p:nvSpPr>
        <p:spPr>
          <a:xfrm rot="1466037">
            <a:off x="4051935" y="2623338"/>
            <a:ext cx="1195152" cy="590165"/>
          </a:xfrm>
          <a:custGeom>
            <a:avLst/>
            <a:gdLst>
              <a:gd name="connsiteX0" fmla="*/ 531636 w 1661676"/>
              <a:gd name="connsiteY0" fmla="*/ 117557 h 820715"/>
              <a:gd name="connsiteX1" fmla="*/ 1034206 w 1661676"/>
              <a:gd name="connsiteY1" fmla="*/ 0 h 820715"/>
              <a:gd name="connsiteX2" fmla="*/ 1623707 w 1661676"/>
              <a:gd name="connsiteY2" fmla="*/ 166344 h 820715"/>
              <a:gd name="connsiteX3" fmla="*/ 1661676 w 1661676"/>
              <a:gd name="connsiteY3" fmla="*/ 192572 h 820715"/>
              <a:gd name="connsiteX4" fmla="*/ 1615775 w 1661676"/>
              <a:gd name="connsiteY4" fmla="*/ 256764 h 820715"/>
              <a:gd name="connsiteX5" fmla="*/ 1581368 w 1661676"/>
              <a:gd name="connsiteY5" fmla="*/ 230767 h 820715"/>
              <a:gd name="connsiteX6" fmla="*/ 826401 w 1661676"/>
              <a:gd name="connsiteY6" fmla="*/ 183725 h 820715"/>
              <a:gd name="connsiteX7" fmla="*/ 365218 w 1661676"/>
              <a:gd name="connsiteY7" fmla="*/ 783306 h 820715"/>
              <a:gd name="connsiteX8" fmla="*/ 362562 w 1661676"/>
              <a:gd name="connsiteY8" fmla="*/ 820715 h 820715"/>
              <a:gd name="connsiteX9" fmla="*/ 0 w 1661676"/>
              <a:gd name="connsiteY9" fmla="*/ 785383 h 820715"/>
              <a:gd name="connsiteX10" fmla="*/ 1269 w 1661676"/>
              <a:gd name="connsiteY10" fmla="*/ 777704 h 820715"/>
              <a:gd name="connsiteX11" fmla="*/ 531636 w 1661676"/>
              <a:gd name="connsiteY11" fmla="*/ 117557 h 82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61676" h="820715">
                <a:moveTo>
                  <a:pt x="531636" y="117557"/>
                </a:moveTo>
                <a:cubicBezTo>
                  <a:pt x="681031" y="42585"/>
                  <a:pt x="852235" y="0"/>
                  <a:pt x="1034206" y="0"/>
                </a:cubicBezTo>
                <a:cubicBezTo>
                  <a:pt x="1252570" y="0"/>
                  <a:pt x="1455431" y="61323"/>
                  <a:pt x="1623707" y="166344"/>
                </a:cubicBezTo>
                <a:lnTo>
                  <a:pt x="1661676" y="192572"/>
                </a:lnTo>
                <a:lnTo>
                  <a:pt x="1615775" y="256764"/>
                </a:lnTo>
                <a:lnTo>
                  <a:pt x="1581368" y="230767"/>
                </a:lnTo>
                <a:cubicBezTo>
                  <a:pt x="1360963" y="95576"/>
                  <a:pt x="1079525" y="68721"/>
                  <a:pt x="826401" y="183725"/>
                </a:cubicBezTo>
                <a:cubicBezTo>
                  <a:pt x="573277" y="298728"/>
                  <a:pt x="408375" y="528369"/>
                  <a:pt x="365218" y="783306"/>
                </a:cubicBezTo>
                <a:lnTo>
                  <a:pt x="362562" y="820715"/>
                </a:lnTo>
                <a:lnTo>
                  <a:pt x="0" y="785383"/>
                </a:lnTo>
                <a:lnTo>
                  <a:pt x="1269" y="777704"/>
                </a:lnTo>
                <a:cubicBezTo>
                  <a:pt x="64471" y="492381"/>
                  <a:pt x="262724" y="252504"/>
                  <a:pt x="531636" y="117557"/>
                </a:cubicBezTo>
                <a:close/>
              </a:path>
            </a:pathLst>
          </a:custGeom>
          <a:gradFill>
            <a:gsLst>
              <a:gs pos="25000">
                <a:schemeClr val="accent6">
                  <a:lumMod val="60000"/>
                  <a:lumOff val="40000"/>
                  <a:alpha val="100000"/>
                </a:schemeClr>
              </a:gs>
              <a:gs pos="90000">
                <a:schemeClr val="accent6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85903" tIns="42951" rIns="304243" bIns="304243" numCol="1" spcCol="0" rtlCol="0" fromWordArt="0" anchor="ctr" anchorCtr="0" forceAA="0" compatLnSpc="1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69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27" name="任意多边形: 形状 37"/>
          <p:cNvSpPr/>
          <p:nvPr>
            <p:custDataLst>
              <p:tags r:id="rId5"/>
            </p:custDataLst>
          </p:nvPr>
        </p:nvSpPr>
        <p:spPr>
          <a:xfrm rot="8666037">
            <a:off x="4521322" y="3209659"/>
            <a:ext cx="1195152" cy="589615"/>
          </a:xfrm>
          <a:custGeom>
            <a:avLst/>
            <a:gdLst>
              <a:gd name="connsiteX0" fmla="*/ 531636 w 1661676"/>
              <a:gd name="connsiteY0" fmla="*/ 117557 h 820715"/>
              <a:gd name="connsiteX1" fmla="*/ 1034206 w 1661676"/>
              <a:gd name="connsiteY1" fmla="*/ 0 h 820715"/>
              <a:gd name="connsiteX2" fmla="*/ 1623707 w 1661676"/>
              <a:gd name="connsiteY2" fmla="*/ 166344 h 820715"/>
              <a:gd name="connsiteX3" fmla="*/ 1661676 w 1661676"/>
              <a:gd name="connsiteY3" fmla="*/ 192572 h 820715"/>
              <a:gd name="connsiteX4" fmla="*/ 1615775 w 1661676"/>
              <a:gd name="connsiteY4" fmla="*/ 256764 h 820715"/>
              <a:gd name="connsiteX5" fmla="*/ 1581368 w 1661676"/>
              <a:gd name="connsiteY5" fmla="*/ 230767 h 820715"/>
              <a:gd name="connsiteX6" fmla="*/ 826401 w 1661676"/>
              <a:gd name="connsiteY6" fmla="*/ 183725 h 820715"/>
              <a:gd name="connsiteX7" fmla="*/ 365218 w 1661676"/>
              <a:gd name="connsiteY7" fmla="*/ 783306 h 820715"/>
              <a:gd name="connsiteX8" fmla="*/ 362562 w 1661676"/>
              <a:gd name="connsiteY8" fmla="*/ 820715 h 820715"/>
              <a:gd name="connsiteX9" fmla="*/ 0 w 1661676"/>
              <a:gd name="connsiteY9" fmla="*/ 785383 h 820715"/>
              <a:gd name="connsiteX10" fmla="*/ 1269 w 1661676"/>
              <a:gd name="connsiteY10" fmla="*/ 777704 h 820715"/>
              <a:gd name="connsiteX11" fmla="*/ 531636 w 1661676"/>
              <a:gd name="connsiteY11" fmla="*/ 117557 h 82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61676" h="820715">
                <a:moveTo>
                  <a:pt x="531636" y="117557"/>
                </a:moveTo>
                <a:cubicBezTo>
                  <a:pt x="681031" y="42585"/>
                  <a:pt x="852235" y="0"/>
                  <a:pt x="1034206" y="0"/>
                </a:cubicBezTo>
                <a:cubicBezTo>
                  <a:pt x="1252570" y="0"/>
                  <a:pt x="1455431" y="61323"/>
                  <a:pt x="1623707" y="166344"/>
                </a:cubicBezTo>
                <a:lnTo>
                  <a:pt x="1661676" y="192572"/>
                </a:lnTo>
                <a:lnTo>
                  <a:pt x="1615775" y="256764"/>
                </a:lnTo>
                <a:lnTo>
                  <a:pt x="1581368" y="230767"/>
                </a:lnTo>
                <a:cubicBezTo>
                  <a:pt x="1360963" y="95576"/>
                  <a:pt x="1079525" y="68721"/>
                  <a:pt x="826401" y="183725"/>
                </a:cubicBezTo>
                <a:cubicBezTo>
                  <a:pt x="573277" y="298728"/>
                  <a:pt x="408375" y="528369"/>
                  <a:pt x="365218" y="783306"/>
                </a:cubicBezTo>
                <a:lnTo>
                  <a:pt x="362562" y="820715"/>
                </a:lnTo>
                <a:lnTo>
                  <a:pt x="0" y="785383"/>
                </a:lnTo>
                <a:lnTo>
                  <a:pt x="1269" y="777704"/>
                </a:lnTo>
                <a:cubicBezTo>
                  <a:pt x="64471" y="492381"/>
                  <a:pt x="262724" y="252504"/>
                  <a:pt x="531636" y="117557"/>
                </a:cubicBezTo>
                <a:close/>
              </a:path>
            </a:pathLst>
          </a:custGeom>
          <a:gradFill>
            <a:gsLst>
              <a:gs pos="25000">
                <a:schemeClr val="accent6">
                  <a:lumMod val="60000"/>
                  <a:lumOff val="40000"/>
                  <a:alpha val="100000"/>
                </a:schemeClr>
              </a:gs>
              <a:gs pos="90000">
                <a:schemeClr val="accent6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04243" tIns="42951" rIns="67410" bIns="304243" numCol="1" spcCol="0" rtlCol="0" fromWordArt="0" anchor="ctr" anchorCtr="0" forceAA="0" compatLnSpc="1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69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28" name="任意多边形: 形状 40"/>
          <p:cNvSpPr/>
          <p:nvPr>
            <p:custDataLst>
              <p:tags r:id="rId6"/>
            </p:custDataLst>
          </p:nvPr>
        </p:nvSpPr>
        <p:spPr>
          <a:xfrm rot="15866036">
            <a:off x="3776891" y="3323300"/>
            <a:ext cx="1195152" cy="589615"/>
          </a:xfrm>
          <a:custGeom>
            <a:avLst/>
            <a:gdLst>
              <a:gd name="connsiteX0" fmla="*/ 531636 w 1661676"/>
              <a:gd name="connsiteY0" fmla="*/ 117557 h 820715"/>
              <a:gd name="connsiteX1" fmla="*/ 1034206 w 1661676"/>
              <a:gd name="connsiteY1" fmla="*/ 0 h 820715"/>
              <a:gd name="connsiteX2" fmla="*/ 1623707 w 1661676"/>
              <a:gd name="connsiteY2" fmla="*/ 166344 h 820715"/>
              <a:gd name="connsiteX3" fmla="*/ 1661676 w 1661676"/>
              <a:gd name="connsiteY3" fmla="*/ 192572 h 820715"/>
              <a:gd name="connsiteX4" fmla="*/ 1615775 w 1661676"/>
              <a:gd name="connsiteY4" fmla="*/ 256764 h 820715"/>
              <a:gd name="connsiteX5" fmla="*/ 1581368 w 1661676"/>
              <a:gd name="connsiteY5" fmla="*/ 230767 h 820715"/>
              <a:gd name="connsiteX6" fmla="*/ 826401 w 1661676"/>
              <a:gd name="connsiteY6" fmla="*/ 183725 h 820715"/>
              <a:gd name="connsiteX7" fmla="*/ 365218 w 1661676"/>
              <a:gd name="connsiteY7" fmla="*/ 783306 h 820715"/>
              <a:gd name="connsiteX8" fmla="*/ 362562 w 1661676"/>
              <a:gd name="connsiteY8" fmla="*/ 820715 h 820715"/>
              <a:gd name="connsiteX9" fmla="*/ 0 w 1661676"/>
              <a:gd name="connsiteY9" fmla="*/ 785383 h 820715"/>
              <a:gd name="connsiteX10" fmla="*/ 1269 w 1661676"/>
              <a:gd name="connsiteY10" fmla="*/ 777704 h 820715"/>
              <a:gd name="connsiteX11" fmla="*/ 531636 w 1661676"/>
              <a:gd name="connsiteY11" fmla="*/ 117557 h 82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61676" h="820715">
                <a:moveTo>
                  <a:pt x="531636" y="117557"/>
                </a:moveTo>
                <a:cubicBezTo>
                  <a:pt x="681031" y="42585"/>
                  <a:pt x="852235" y="0"/>
                  <a:pt x="1034206" y="0"/>
                </a:cubicBezTo>
                <a:cubicBezTo>
                  <a:pt x="1252570" y="0"/>
                  <a:pt x="1455431" y="61323"/>
                  <a:pt x="1623707" y="166344"/>
                </a:cubicBezTo>
                <a:lnTo>
                  <a:pt x="1661676" y="192572"/>
                </a:lnTo>
                <a:lnTo>
                  <a:pt x="1615775" y="256764"/>
                </a:lnTo>
                <a:lnTo>
                  <a:pt x="1581368" y="230767"/>
                </a:lnTo>
                <a:cubicBezTo>
                  <a:pt x="1360963" y="95576"/>
                  <a:pt x="1079525" y="68721"/>
                  <a:pt x="826401" y="183725"/>
                </a:cubicBezTo>
                <a:cubicBezTo>
                  <a:pt x="573277" y="298728"/>
                  <a:pt x="408375" y="528369"/>
                  <a:pt x="365218" y="783306"/>
                </a:cubicBezTo>
                <a:lnTo>
                  <a:pt x="362562" y="820715"/>
                </a:lnTo>
                <a:lnTo>
                  <a:pt x="0" y="785383"/>
                </a:lnTo>
                <a:lnTo>
                  <a:pt x="1269" y="777704"/>
                </a:lnTo>
                <a:cubicBezTo>
                  <a:pt x="64471" y="492381"/>
                  <a:pt x="262724" y="252504"/>
                  <a:pt x="531636" y="117557"/>
                </a:cubicBezTo>
                <a:close/>
              </a:path>
            </a:pathLst>
          </a:custGeom>
          <a:gradFill>
            <a:gsLst>
              <a:gs pos="25000">
                <a:schemeClr val="accent6">
                  <a:lumMod val="60000"/>
                  <a:lumOff val="40000"/>
                  <a:alpha val="100000"/>
                </a:schemeClr>
              </a:gs>
              <a:gs pos="90000">
                <a:schemeClr val="accent6">
                  <a:alpha val="100000"/>
                </a:schemeClr>
              </a:gs>
            </a:gsLst>
            <a:lin ang="13500000" scaled="0"/>
          </a:gradFill>
          <a:ln>
            <a:noFill/>
          </a:ln>
          <a:effectLst>
            <a:outerShdw blurRad="50800" dist="38100" dir="8100000" algn="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70836" tIns="372250" rIns="0" bIns="0" numCol="1" spcCol="0" rtlCol="0" fromWordArt="0" anchor="ctr" anchorCtr="0" forceAA="0" compatLnSpc="1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69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29" name="任意多边形 628"/>
          <p:cNvSpPr/>
          <p:nvPr>
            <p:custDataLst>
              <p:tags r:id="rId7"/>
            </p:custDataLst>
          </p:nvPr>
        </p:nvSpPr>
        <p:spPr>
          <a:xfrm>
            <a:off x="3836731" y="2217633"/>
            <a:ext cx="1756220" cy="79933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199" h="1456">
                <a:moveTo>
                  <a:pt x="1597" y="0"/>
                </a:moveTo>
                <a:lnTo>
                  <a:pt x="1819" y="212"/>
                </a:lnTo>
                <a:lnTo>
                  <a:pt x="1834" y="213"/>
                </a:lnTo>
                <a:cubicBezTo>
                  <a:pt x="2378" y="282"/>
                  <a:pt x="2848" y="586"/>
                  <a:pt x="3140" y="1019"/>
                </a:cubicBezTo>
                <a:lnTo>
                  <a:pt x="3199" y="1115"/>
                </a:lnTo>
                <a:lnTo>
                  <a:pt x="2608" y="1456"/>
                </a:lnTo>
                <a:lnTo>
                  <a:pt x="2554" y="1366"/>
                </a:lnTo>
                <a:cubicBezTo>
                  <a:pt x="2410" y="1149"/>
                  <a:pt x="2202" y="966"/>
                  <a:pt x="1941" y="848"/>
                </a:cubicBezTo>
                <a:cubicBezTo>
                  <a:pt x="1333" y="572"/>
                  <a:pt x="645" y="740"/>
                  <a:pt x="288" y="1216"/>
                </a:cubicBezTo>
                <a:lnTo>
                  <a:pt x="259" y="1258"/>
                </a:lnTo>
                <a:lnTo>
                  <a:pt x="0" y="1108"/>
                </a:lnTo>
                <a:lnTo>
                  <a:pt x="55" y="1019"/>
                </a:lnTo>
                <a:cubicBezTo>
                  <a:pt x="347" y="585"/>
                  <a:pt x="817" y="282"/>
                  <a:pt x="1361" y="213"/>
                </a:cubicBezTo>
                <a:lnTo>
                  <a:pt x="1376" y="212"/>
                </a:lnTo>
                <a:lnTo>
                  <a:pt x="1597" y="0"/>
                </a:lnTo>
                <a:close/>
              </a:path>
            </a:pathLst>
          </a:custGeom>
          <a:gradFill>
            <a:gsLst>
              <a:gs pos="25000">
                <a:schemeClr val="accent6">
                  <a:lumMod val="60000"/>
                  <a:lumOff val="40000"/>
                  <a:alpha val="100000"/>
                </a:schemeClr>
              </a:gs>
              <a:gs pos="90000">
                <a:schemeClr val="accent6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85903" tIns="42951" rIns="101414" bIns="304243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505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505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30" name="任意多边形 629"/>
          <p:cNvSpPr/>
          <p:nvPr>
            <p:custDataLst>
              <p:tags r:id="rId8"/>
            </p:custDataLst>
          </p:nvPr>
        </p:nvSpPr>
        <p:spPr>
          <a:xfrm>
            <a:off x="4723899" y="2847325"/>
            <a:ext cx="1012339" cy="151850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844" h="2766">
                <a:moveTo>
                  <a:pt x="1605" y="0"/>
                </a:moveTo>
                <a:lnTo>
                  <a:pt x="1656" y="92"/>
                </a:lnTo>
                <a:cubicBezTo>
                  <a:pt x="1884" y="562"/>
                  <a:pt x="1912" y="1120"/>
                  <a:pt x="1700" y="1625"/>
                </a:cubicBezTo>
                <a:lnTo>
                  <a:pt x="1693" y="1639"/>
                </a:lnTo>
                <a:lnTo>
                  <a:pt x="1766" y="1937"/>
                </a:lnTo>
                <a:lnTo>
                  <a:pt x="1471" y="2023"/>
                </a:lnTo>
                <a:lnTo>
                  <a:pt x="1463" y="2036"/>
                </a:lnTo>
                <a:cubicBezTo>
                  <a:pt x="1131" y="2471"/>
                  <a:pt x="634" y="2727"/>
                  <a:pt x="113" y="2764"/>
                </a:cubicBezTo>
                <a:lnTo>
                  <a:pt x="0" y="2766"/>
                </a:lnTo>
                <a:lnTo>
                  <a:pt x="0" y="2085"/>
                </a:lnTo>
                <a:lnTo>
                  <a:pt x="105" y="2083"/>
                </a:lnTo>
                <a:cubicBezTo>
                  <a:pt x="364" y="2067"/>
                  <a:pt x="627" y="1977"/>
                  <a:pt x="860" y="1811"/>
                </a:cubicBezTo>
                <a:cubicBezTo>
                  <a:pt x="1403" y="1423"/>
                  <a:pt x="1602" y="743"/>
                  <a:pt x="1369" y="195"/>
                </a:cubicBezTo>
                <a:lnTo>
                  <a:pt x="1346" y="150"/>
                </a:lnTo>
                <a:lnTo>
                  <a:pt x="1605" y="0"/>
                </a:lnTo>
                <a:close/>
              </a:path>
            </a:pathLst>
          </a:custGeom>
          <a:gradFill>
            <a:gsLst>
              <a:gs pos="25000">
                <a:schemeClr val="accent6">
                  <a:lumMod val="60000"/>
                  <a:lumOff val="40000"/>
                  <a:alpha val="100000"/>
                </a:schemeClr>
              </a:gs>
              <a:gs pos="90000">
                <a:schemeClr val="accent6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575079" tIns="439661" rIns="6741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505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505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31" name="任意多边形 630"/>
          <p:cNvSpPr/>
          <p:nvPr>
            <p:custDataLst>
              <p:tags r:id="rId9"/>
            </p:custDataLst>
          </p:nvPr>
        </p:nvSpPr>
        <p:spPr>
          <a:xfrm>
            <a:off x="3693445" y="2845679"/>
            <a:ext cx="1007947" cy="152289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836" h="2774">
                <a:moveTo>
                  <a:pt x="242" y="0"/>
                </a:moveTo>
                <a:lnTo>
                  <a:pt x="833" y="341"/>
                </a:lnTo>
                <a:lnTo>
                  <a:pt x="782" y="433"/>
                </a:lnTo>
                <a:cubicBezTo>
                  <a:pt x="666" y="666"/>
                  <a:pt x="612" y="938"/>
                  <a:pt x="640" y="1223"/>
                </a:cubicBezTo>
                <a:cubicBezTo>
                  <a:pt x="705" y="1887"/>
                  <a:pt x="1194" y="2399"/>
                  <a:pt x="1785" y="2471"/>
                </a:cubicBezTo>
                <a:lnTo>
                  <a:pt x="1836" y="2474"/>
                </a:lnTo>
                <a:lnTo>
                  <a:pt x="1836" y="2774"/>
                </a:lnTo>
                <a:lnTo>
                  <a:pt x="1731" y="2771"/>
                </a:lnTo>
                <a:cubicBezTo>
                  <a:pt x="1209" y="2734"/>
                  <a:pt x="712" y="2479"/>
                  <a:pt x="381" y="2043"/>
                </a:cubicBezTo>
                <a:lnTo>
                  <a:pt x="372" y="2030"/>
                </a:lnTo>
                <a:lnTo>
                  <a:pt x="78" y="1944"/>
                </a:lnTo>
                <a:lnTo>
                  <a:pt x="151" y="1646"/>
                </a:lnTo>
                <a:lnTo>
                  <a:pt x="144" y="1632"/>
                </a:lnTo>
                <a:cubicBezTo>
                  <a:pt x="-68" y="1127"/>
                  <a:pt x="-40" y="569"/>
                  <a:pt x="188" y="99"/>
                </a:cubicBezTo>
                <a:lnTo>
                  <a:pt x="242" y="0"/>
                </a:lnTo>
                <a:close/>
              </a:path>
            </a:pathLst>
          </a:custGeom>
          <a:gradFill>
            <a:gsLst>
              <a:gs pos="25000">
                <a:schemeClr val="accent6">
                  <a:lumMod val="60000"/>
                  <a:lumOff val="40000"/>
                  <a:alpha val="100000"/>
                </a:schemeClr>
              </a:gs>
              <a:gs pos="90000">
                <a:schemeClr val="accent6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0" tIns="439661" rIns="507072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505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505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32" name="矩形 631"/>
          <p:cNvSpPr/>
          <p:nvPr>
            <p:custDataLst>
              <p:tags r:id="rId10"/>
            </p:custDataLst>
          </p:nvPr>
        </p:nvSpPr>
        <p:spPr>
          <a:xfrm>
            <a:off x="6254750" y="2668270"/>
            <a:ext cx="2489835" cy="5492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accent6"/>
                </a:solidFill>
                <a:latin typeface="华文行楷" panose="02010800040101010101" charset="-122"/>
                <a:ea typeface="华文行楷" panose="02010800040101010101" charset="-122"/>
                <a:cs typeface="+mn-ea"/>
                <a:sym typeface="+mn-ea"/>
              </a:rPr>
              <a:t>迁移</a:t>
            </a:r>
            <a:endParaRPr lang="zh-CN" altLang="en-US" sz="3200" b="1" dirty="0">
              <a:solidFill>
                <a:schemeClr val="accent6"/>
              </a:solidFill>
              <a:latin typeface="华文行楷" panose="02010800040101010101" charset="-122"/>
              <a:ea typeface="华文行楷" panose="02010800040101010101" charset="-122"/>
              <a:cs typeface="+mn-ea"/>
              <a:sym typeface="+mn-ea"/>
            </a:endParaRPr>
          </a:p>
        </p:txBody>
      </p:sp>
      <p:sp>
        <p:nvSpPr>
          <p:cNvPr id="633" name="矩形 632"/>
          <p:cNvSpPr/>
          <p:nvPr>
            <p:custDataLst>
              <p:tags r:id="rId11"/>
            </p:custDataLst>
          </p:nvPr>
        </p:nvSpPr>
        <p:spPr>
          <a:xfrm>
            <a:off x="6106795" y="3403600"/>
            <a:ext cx="2489200" cy="14801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315" b="1">
                <a:solidFill>
                  <a:srgbClr val="75BD42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         </a:t>
            </a:r>
            <a:r>
              <a:rPr lang="zh-CN" altLang="en-US" sz="1315" b="1">
                <a:solidFill>
                  <a:srgbClr val="75BD42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读写融合</a:t>
            </a:r>
            <a:r>
              <a:rPr lang="zh-CN" altLang="en-US" sz="1315" b="1">
                <a:solidFill>
                  <a:srgbClr val="75BD42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教学中的</a:t>
            </a:r>
            <a:r>
              <a:rPr lang="en-US" altLang="zh-CN" sz="1315" b="1">
                <a:solidFill>
                  <a:srgbClr val="75BD42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1315" b="1">
                <a:solidFill>
                  <a:srgbClr val="75BD42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迁移</a:t>
            </a:r>
            <a:r>
              <a:rPr lang="en-US" altLang="zh-CN" sz="1315" b="1">
                <a:solidFill>
                  <a:srgbClr val="75BD42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1315" b="1">
                <a:solidFill>
                  <a:srgbClr val="75BD42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，指将已掌握的知识、技能、思维方法（如阅读策略、写作框架），应用到新的读写场景或主题中，核心是</a:t>
            </a:r>
            <a:r>
              <a:rPr lang="en-US" altLang="zh-CN" sz="1315" b="1">
                <a:solidFill>
                  <a:srgbClr val="75BD42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1315" b="1">
                <a:solidFill>
                  <a:srgbClr val="75BD42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跨场景复用与适配</a:t>
            </a:r>
            <a:r>
              <a:rPr lang="en-US" altLang="zh-CN" sz="1315" b="1">
                <a:solidFill>
                  <a:srgbClr val="75BD42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1315" b="1">
                <a:solidFill>
                  <a:srgbClr val="75BD42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1315" b="1">
              <a:solidFill>
                <a:srgbClr val="75BD42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315" b="1">
              <a:solidFill>
                <a:srgbClr val="75BD42"/>
              </a:solidFill>
              <a:latin typeface="Calibri" panose="020F0502020204030204"/>
              <a:ea typeface="宋体" panose="02010600030101010101" pitchFamily="2" charset="-122"/>
              <a:cs typeface="+mn-ea"/>
              <a:sym typeface="+mn-ea"/>
            </a:endParaRPr>
          </a:p>
        </p:txBody>
      </p:sp>
      <p:cxnSp>
        <p:nvCxnSpPr>
          <p:cNvPr id="634" name="直接连接符 633"/>
          <p:cNvCxnSpPr/>
          <p:nvPr>
            <p:custDataLst>
              <p:tags r:id="rId12"/>
            </p:custDataLst>
          </p:nvPr>
        </p:nvCxnSpPr>
        <p:spPr>
          <a:xfrm>
            <a:off x="6397177" y="3300515"/>
            <a:ext cx="2205295" cy="0"/>
          </a:xfrm>
          <a:prstGeom prst="line">
            <a:avLst/>
          </a:prstGeom>
          <a:ln>
            <a:gradFill>
              <a:gsLst>
                <a:gs pos="85000">
                  <a:schemeClr val="accent6">
                    <a:alpha val="0"/>
                  </a:schemeClr>
                </a:gs>
                <a:gs pos="0">
                  <a:schemeClr val="accent6">
                    <a:alpha val="100000"/>
                  </a:schemeClr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35" name="矩形 634"/>
          <p:cNvSpPr/>
          <p:nvPr>
            <p:custDataLst>
              <p:tags r:id="rId13"/>
            </p:custDataLst>
          </p:nvPr>
        </p:nvSpPr>
        <p:spPr>
          <a:xfrm>
            <a:off x="471805" y="2690495"/>
            <a:ext cx="2621915" cy="5156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accent6"/>
                </a:solidFill>
                <a:latin typeface="华文行楷" panose="02010800040101010101" charset="-122"/>
                <a:ea typeface="华文行楷" panose="02010800040101010101" charset="-122"/>
                <a:cs typeface="+mn-ea"/>
                <a:sym typeface="+mn-ea"/>
              </a:rPr>
              <a:t>创生</a:t>
            </a:r>
            <a:endParaRPr lang="zh-CN" altLang="en-US" sz="3200" b="1" dirty="0">
              <a:solidFill>
                <a:schemeClr val="accent6"/>
              </a:solidFill>
              <a:latin typeface="华文行楷" panose="02010800040101010101" charset="-122"/>
              <a:ea typeface="华文行楷" panose="02010800040101010101" charset="-122"/>
              <a:cs typeface="+mn-ea"/>
              <a:sym typeface="+mn-ea"/>
            </a:endParaRPr>
          </a:p>
        </p:txBody>
      </p:sp>
      <p:sp>
        <p:nvSpPr>
          <p:cNvPr id="636" name="矩形 635"/>
          <p:cNvSpPr/>
          <p:nvPr>
            <p:custDataLst>
              <p:tags r:id="rId14"/>
            </p:custDataLst>
          </p:nvPr>
        </p:nvSpPr>
        <p:spPr>
          <a:xfrm>
            <a:off x="479425" y="3352800"/>
            <a:ext cx="2846705" cy="17735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315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    </a:t>
            </a:r>
            <a:r>
              <a:rPr lang="zh-CN" altLang="en-US" sz="1315" b="1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+mn-ea"/>
                <a:sym typeface="+mn-ea"/>
              </a:rPr>
              <a:t>创生，兼有生成与创造双重意思。读写融合</a:t>
            </a:r>
            <a:r>
              <a:rPr lang="zh-CN" altLang="en-US" sz="1315" b="1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+mn-ea"/>
                <a:sym typeface="+mn-ea"/>
              </a:rPr>
              <a:t>教学中的</a:t>
            </a:r>
            <a:r>
              <a:rPr lang="en-US" altLang="zh-CN" sz="1315" b="1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315" b="1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+mn-ea"/>
                <a:sym typeface="+mn-ea"/>
              </a:rPr>
              <a:t>创生</a:t>
            </a:r>
            <a:r>
              <a:rPr lang="en-US" altLang="zh-CN" sz="1315" b="1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315" b="1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+mn-ea"/>
                <a:sym typeface="+mn-ea"/>
              </a:rPr>
              <a:t>，指基于文本输入（读），通过整合、加工、重构信息，产出原有文本未直接呈现的新内容（写）。</a:t>
            </a:r>
            <a:r>
              <a:rPr lang="zh-CN" altLang="en-US" sz="1315" b="1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+mn-ea"/>
                <a:sym typeface="+mn-ea"/>
              </a:rPr>
              <a:t>核心是</a:t>
            </a:r>
            <a:r>
              <a:rPr lang="en-US" altLang="zh-CN" sz="1315" b="1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315" b="1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+mn-ea"/>
                <a:sym typeface="+mn-ea"/>
              </a:rPr>
              <a:t>基于原文又超越原文</a:t>
            </a:r>
            <a:r>
              <a:rPr lang="en-US" altLang="zh-CN" sz="1315" b="1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315" b="1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+mn-ea"/>
                <a:sym typeface="+mn-ea"/>
              </a:rPr>
              <a:t>的信息转化与创新。</a:t>
            </a:r>
            <a:endParaRPr lang="zh-CN" altLang="en-US" sz="1315" b="1">
              <a:solidFill>
                <a:schemeClr val="accent6">
                  <a:lumMod val="60000"/>
                  <a:lumOff val="40000"/>
                </a:schemeClr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315" b="1">
              <a:solidFill>
                <a:schemeClr val="accent6">
                  <a:lumMod val="60000"/>
                  <a:lumOff val="4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37" name="直接连接符 636"/>
          <p:cNvCxnSpPr/>
          <p:nvPr>
            <p:custDataLst>
              <p:tags r:id="rId15"/>
            </p:custDataLst>
          </p:nvPr>
        </p:nvCxnSpPr>
        <p:spPr>
          <a:xfrm>
            <a:off x="888257" y="3276536"/>
            <a:ext cx="2205295" cy="0"/>
          </a:xfrm>
          <a:prstGeom prst="line">
            <a:avLst/>
          </a:prstGeom>
          <a:ln>
            <a:gradFill>
              <a:gsLst>
                <a:gs pos="85000">
                  <a:schemeClr val="accent6">
                    <a:alpha val="0"/>
                  </a:schemeClr>
                </a:gs>
                <a:gs pos="0">
                  <a:schemeClr val="accent6">
                    <a:alpha val="10000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38" name="矩形 637"/>
          <p:cNvSpPr/>
          <p:nvPr>
            <p:custDataLst>
              <p:tags r:id="rId16"/>
            </p:custDataLst>
          </p:nvPr>
        </p:nvSpPr>
        <p:spPr>
          <a:xfrm>
            <a:off x="3326719" y="950310"/>
            <a:ext cx="2763316" cy="35190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accent6"/>
                </a:solidFill>
                <a:latin typeface="华文行楷" panose="02010800040101010101" charset="-122"/>
                <a:ea typeface="华文行楷" panose="02010800040101010101" charset="-122"/>
                <a:cs typeface="+mn-ea"/>
                <a:sym typeface="+mn-ea"/>
              </a:rPr>
              <a:t>建构</a:t>
            </a:r>
            <a:endParaRPr lang="zh-CN" altLang="en-US" sz="3200" b="1" dirty="0">
              <a:solidFill>
                <a:schemeClr val="accent6"/>
              </a:solidFill>
              <a:latin typeface="华文行楷" panose="02010800040101010101" charset="-122"/>
              <a:ea typeface="华文行楷" panose="02010800040101010101" charset="-122"/>
              <a:cs typeface="+mn-ea"/>
              <a:sym typeface="+mn-ea"/>
            </a:endParaRPr>
          </a:p>
        </p:txBody>
      </p:sp>
      <p:sp>
        <p:nvSpPr>
          <p:cNvPr id="639" name="矩形 638"/>
          <p:cNvSpPr/>
          <p:nvPr>
            <p:custDataLst>
              <p:tags r:id="rId17"/>
            </p:custDataLst>
          </p:nvPr>
        </p:nvSpPr>
        <p:spPr>
          <a:xfrm>
            <a:off x="1765935" y="1390650"/>
            <a:ext cx="6838315" cy="10312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315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    </a:t>
            </a:r>
            <a:r>
              <a:rPr lang="zh-CN" altLang="en-US" sz="14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建构，核心义为</a:t>
            </a:r>
            <a:r>
              <a:rPr lang="en-US" altLang="zh-CN" sz="14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4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构建、建立</a:t>
            </a:r>
            <a:r>
              <a:rPr lang="en-US" altLang="zh-CN" sz="14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4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，侧重系统性、逻辑性地搭建抽象或具体事物。读写任务中的</a:t>
            </a:r>
            <a:r>
              <a:rPr lang="en-US" altLang="zh-CN" sz="14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4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建构</a:t>
            </a:r>
            <a:r>
              <a:rPr lang="en-US" altLang="zh-CN" sz="14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4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，指主动整合信息、搭建逻辑框架，形成个性化理解与表达（非被动接收或复刻）。阅读时建构文本主旨</a:t>
            </a:r>
            <a:r>
              <a:rPr lang="en-US" altLang="zh-CN" sz="14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/</a:t>
            </a:r>
            <a:r>
              <a:rPr lang="zh-CN" altLang="en-US" sz="14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逻辑链，写作时建构文章结构</a:t>
            </a:r>
            <a:r>
              <a:rPr lang="en-US" altLang="zh-CN" sz="14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/</a:t>
            </a:r>
            <a:r>
              <a:rPr lang="zh-CN" altLang="en-US" sz="14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+mn-ea"/>
                <a:cs typeface="+mn-ea"/>
                <a:sym typeface="+mn-ea"/>
              </a:rPr>
              <a:t>论证体系。</a:t>
            </a:r>
            <a:endParaRPr lang="zh-CN" altLang="en-US" sz="1400" b="1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+mn-ea"/>
              <a:cs typeface="+mn-ea"/>
              <a:sym typeface="+mn-ea"/>
            </a:endParaRPr>
          </a:p>
        </p:txBody>
      </p:sp>
      <p:cxnSp>
        <p:nvCxnSpPr>
          <p:cNvPr id="640" name="直接连接符 639"/>
          <p:cNvCxnSpPr/>
          <p:nvPr>
            <p:custDataLst>
              <p:tags r:id="rId18"/>
            </p:custDataLst>
          </p:nvPr>
        </p:nvCxnSpPr>
        <p:spPr>
          <a:xfrm>
            <a:off x="3692925" y="1304189"/>
            <a:ext cx="2205295" cy="0"/>
          </a:xfrm>
          <a:prstGeom prst="line">
            <a:avLst/>
          </a:prstGeom>
          <a:ln>
            <a:gradFill>
              <a:gsLst>
                <a:gs pos="85000">
                  <a:srgbClr val="376FFF">
                    <a:alpha val="0"/>
                  </a:srgbClr>
                </a:gs>
                <a:gs pos="50000">
                  <a:schemeClr val="accent6">
                    <a:alpha val="100000"/>
                  </a:schemeClr>
                </a:gs>
                <a:gs pos="15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42" name="椭圆 641"/>
          <p:cNvSpPr/>
          <p:nvPr/>
        </p:nvSpPr>
        <p:spPr>
          <a:xfrm>
            <a:off x="4162425" y="2829560"/>
            <a:ext cx="1120140" cy="1061085"/>
          </a:xfrm>
          <a:prstGeom prst="ellipse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3877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43877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9755" y="208915"/>
            <a:ext cx="386715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150"/>
              </a:lnSpc>
              <a:buNone/>
            </a:pP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迁移与创生的</a:t>
            </a: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区别</a:t>
            </a:r>
            <a:endParaRPr lang="zh-CN" altLang="en-US" sz="225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cxnSp>
        <p:nvCxnSpPr>
          <p:cNvPr id="30" name="直接连接符 29"/>
          <p:cNvCxnSpPr/>
          <p:nvPr>
            <p:custDataLst>
              <p:tags r:id="rId3"/>
            </p:custDataLst>
          </p:nvPr>
        </p:nvCxnSpPr>
        <p:spPr>
          <a:xfrm>
            <a:off x="3192969" y="1632470"/>
            <a:ext cx="2875094" cy="0"/>
          </a:xfrm>
          <a:prstGeom prst="line">
            <a:avLst/>
          </a:prstGeom>
          <a:solidFill>
            <a:schemeClr val="accent2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913765" y="2987675"/>
            <a:ext cx="3806825" cy="22802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355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  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迁移是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400" dirty="0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已有能力或知识的跨场景复用适配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；依赖已有储备，</a:t>
            </a:r>
            <a:r>
              <a:rPr lang="zh-CN" altLang="en-US" sz="1400" dirty="0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不脱离原有能力框架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。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比如，学生阅读另一篇说明文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节约用电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，沿用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找说明对象</a:t>
            </a: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→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梳理说明顺序</a:t>
            </a: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→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分析逻辑衔接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的方法，完成阅读分析报告。复用已掌握的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说明文分析框架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，适配新主题文本，无全新内容生成。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686536" y="2560724"/>
            <a:ext cx="3712147" cy="35322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+mn-ea"/>
              </a:rPr>
              <a:t>迁移</a:t>
            </a:r>
            <a:endParaRPr lang="zh-CN" altLang="en-US" sz="2400" b="1" dirty="0">
              <a:solidFill>
                <a:schemeClr val="accent6">
                  <a:lumMod val="60000"/>
                  <a:lumOff val="40000"/>
                </a:schemeClr>
              </a:solidFill>
              <a:latin typeface="华文隶书" panose="02010800040101010101" charset="-122"/>
              <a:ea typeface="华文隶书" panose="02010800040101010101" charset="-122"/>
              <a:cs typeface="+mn-ea"/>
            </a:endParaRPr>
          </a:p>
        </p:txBody>
      </p:sp>
      <p:sp>
        <p:nvSpPr>
          <p:cNvPr id="9" name="弧形 8"/>
          <p:cNvSpPr/>
          <p:nvPr>
            <p:custDataLst>
              <p:tags r:id="rId6"/>
            </p:custDataLst>
          </p:nvPr>
        </p:nvSpPr>
        <p:spPr>
          <a:xfrm>
            <a:off x="1960245" y="960120"/>
            <a:ext cx="1232535" cy="1199515"/>
          </a:xfrm>
          <a:prstGeom prst="arc">
            <a:avLst>
              <a:gd name="adj1" fmla="val 6402776"/>
              <a:gd name="adj2" fmla="val 4415875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25">
              <a:solidFill>
                <a:schemeClr val="lt1"/>
              </a:solidFill>
            </a:endParaRPr>
          </a:p>
        </p:txBody>
      </p:sp>
      <p:pic>
        <p:nvPicPr>
          <p:cNvPr id="10" name="图片 5" descr="32313538333630393b32313538333731303bbdbbd7f7d2b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28273" y="1397052"/>
            <a:ext cx="368596" cy="368596"/>
          </a:xfrm>
          <a:prstGeom prst="rect">
            <a:avLst/>
          </a:prstGeom>
        </p:spPr>
      </p:pic>
      <p:sp>
        <p:nvSpPr>
          <p:cNvPr id="11" name="椭圆 10"/>
          <p:cNvSpPr/>
          <p:nvPr>
            <p:custDataLst>
              <p:tags r:id="rId10"/>
            </p:custDataLst>
          </p:nvPr>
        </p:nvSpPr>
        <p:spPr>
          <a:xfrm>
            <a:off x="2367519" y="2037984"/>
            <a:ext cx="397965" cy="397965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525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endParaRPr lang="en-US" altLang="zh-CN" sz="1525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5070475" y="2985770"/>
            <a:ext cx="3471545" cy="23056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355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创生是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基于输入的全新内容或意义生成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，核心是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400" dirty="0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突破与新生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，比如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同样以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垃圾分类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说明文为阅读输入</a:t>
            </a:r>
            <a:r>
              <a:rPr 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结合文本中的分类标准与意义，为社区撰写一份面向老年人的垃圾分类宣传稿。基于原文信息，但产出原文无的新文本，需整合、转化并创新表达。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5426710" y="2558415"/>
            <a:ext cx="2709545" cy="3530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+mn-ea"/>
              </a:rPr>
              <a:t>创生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华文隶书" panose="02010800040101010101" charset="-122"/>
              <a:ea typeface="华文隶书" panose="02010800040101010101" charset="-122"/>
              <a:cs typeface="+mn-ea"/>
            </a:endParaRPr>
          </a:p>
        </p:txBody>
      </p:sp>
      <p:sp>
        <p:nvSpPr>
          <p:cNvPr id="23" name="弧形 22"/>
          <p:cNvSpPr/>
          <p:nvPr>
            <p:custDataLst>
              <p:tags r:id="rId13"/>
            </p:custDataLst>
          </p:nvPr>
        </p:nvSpPr>
        <p:spPr>
          <a:xfrm>
            <a:off x="6068695" y="960120"/>
            <a:ext cx="1271270" cy="1204595"/>
          </a:xfrm>
          <a:prstGeom prst="arc">
            <a:avLst>
              <a:gd name="adj1" fmla="val 6372200"/>
              <a:gd name="adj2" fmla="val 4455004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25">
              <a:solidFill>
                <a:schemeClr val="lt1"/>
              </a:solidFill>
            </a:endParaRPr>
          </a:p>
        </p:txBody>
      </p:sp>
      <p:sp>
        <p:nvSpPr>
          <p:cNvPr id="24" name="椭圆 23"/>
          <p:cNvSpPr/>
          <p:nvPr>
            <p:custDataLst>
              <p:tags r:id="rId14"/>
            </p:custDataLst>
          </p:nvPr>
        </p:nvSpPr>
        <p:spPr>
          <a:xfrm>
            <a:off x="6497129" y="2030364"/>
            <a:ext cx="397965" cy="397965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525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endParaRPr lang="en-US" altLang="zh-CN" sz="1525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4" name="图片 14" descr="32313538333630393b32313538333732313bb6fac2f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83447" y="1415102"/>
            <a:ext cx="388157" cy="3881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4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3877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43877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9755" y="208915"/>
            <a:ext cx="308991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150"/>
              </a:lnSpc>
              <a:buNone/>
            </a:pP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儿童诗</a:t>
            </a: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教学</a:t>
            </a:r>
            <a:endParaRPr lang="zh-CN" altLang="en-US" sz="225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7" name="文本框 6"/>
          <p:cNvSpPr txBox="1"/>
          <p:nvPr/>
        </p:nvSpPr>
        <p:spPr>
          <a:xfrm>
            <a:off x="307340" y="1178560"/>
            <a:ext cx="4990465" cy="3553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3000"/>
              </a:lnSpc>
            </a:pPr>
            <a:r>
              <a:rPr lang="en-US" altLang="zh-CN"/>
              <a:t>        </a:t>
            </a:r>
            <a:r>
              <a:rPr lang="zh-CN" altLang="en-US" sz="1600"/>
              <a:t>在讲解儿童诗时，我们不应只是引导学生单单理解文本内容，还要掌握这种体裁的写作技巧和创作机制，真正落实读写结合。同时儿童是天生的诗人，有着极强的模仿能力，教师应该鼓励学生积极创作，为他们创编小诗提供条件。譬如在学习《小小的船》时，可以布置学生以</a:t>
            </a:r>
            <a:r>
              <a:rPr lang="en-US" altLang="zh-CN" sz="1600"/>
              <a:t>“</a:t>
            </a:r>
            <a:r>
              <a:rPr lang="zh-CN" altLang="en-US" sz="1600"/>
              <a:t>星星</a:t>
            </a:r>
            <a:r>
              <a:rPr lang="en-US" altLang="zh-CN" sz="1600"/>
              <a:t>”“</a:t>
            </a:r>
            <a:r>
              <a:rPr lang="zh-CN" altLang="en-US" sz="1600"/>
              <a:t>太阳</a:t>
            </a:r>
            <a:r>
              <a:rPr lang="en-US" altLang="zh-CN" sz="1600"/>
              <a:t>”</a:t>
            </a:r>
            <a:r>
              <a:rPr lang="zh-CN" altLang="en-US" sz="1600"/>
              <a:t>或</a:t>
            </a:r>
            <a:r>
              <a:rPr lang="en-US" altLang="zh-CN" sz="1600"/>
              <a:t>“</a:t>
            </a:r>
            <a:r>
              <a:rPr lang="zh-CN" altLang="en-US" sz="1600"/>
              <a:t>风</a:t>
            </a:r>
            <a:r>
              <a:rPr lang="en-US" altLang="zh-CN" sz="1600"/>
              <a:t>”“</a:t>
            </a:r>
            <a:r>
              <a:rPr lang="zh-CN" altLang="en-US" sz="1600"/>
              <a:t>树叶</a:t>
            </a:r>
            <a:r>
              <a:rPr lang="en-US" altLang="zh-CN" sz="1600"/>
              <a:t>”</a:t>
            </a:r>
            <a:r>
              <a:rPr lang="zh-CN" altLang="en-US" sz="1600"/>
              <a:t>等为对象，仿照课文写句子，启发学生的创作想象。结合诗歌特点，选择自己喜欢的事物，创造不同的儿童诗，并将诗歌配图，汇集装订成《孩子</a:t>
            </a:r>
            <a:r>
              <a:rPr lang="zh-CN" altLang="en-US" sz="1600"/>
              <a:t>们的诗》</a:t>
            </a:r>
            <a:r>
              <a:rPr lang="en-US" altLang="zh-CN" sz="1600"/>
              <a:t> </a:t>
            </a:r>
            <a:r>
              <a:rPr lang="zh-CN" altLang="en-US" sz="1600"/>
              <a:t>。</a:t>
            </a:r>
            <a:endParaRPr lang="zh-CN" altLang="en-US" sz="16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655" y="1178560"/>
            <a:ext cx="2685415" cy="36391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415" y="1174115"/>
            <a:ext cx="2700655" cy="36436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2761" t="5250" b="3721"/>
          <a:stretch>
            <a:fillRect/>
          </a:stretch>
        </p:blipFill>
        <p:spPr>
          <a:xfrm>
            <a:off x="5367020" y="1178560"/>
            <a:ext cx="2686050" cy="36664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040" y="1166495"/>
            <a:ext cx="2795270" cy="38665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pic>
        <p:nvPicPr>
          <p:cNvPr id="7" name="洞穴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74850" y="252095"/>
            <a:ext cx="5247640" cy="4737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58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7729" t="4062" r="2826" b="4716"/>
          <a:stretch>
            <a:fillRect/>
          </a:stretch>
        </p:blipFill>
        <p:spPr>
          <a:xfrm>
            <a:off x="183515" y="817880"/>
            <a:ext cx="2954655" cy="4259580"/>
          </a:xfrm>
          <a:prstGeom prst="rect">
            <a:avLst/>
          </a:prstGeom>
        </p:spPr>
      </p:pic>
      <p:sp>
        <p:nvSpPr>
          <p:cNvPr id="83" name="矩形 82"/>
          <p:cNvSpPr/>
          <p:nvPr/>
        </p:nvSpPr>
        <p:spPr>
          <a:xfrm>
            <a:off x="1682750" y="4346575"/>
            <a:ext cx="1372870" cy="48577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1500" y="209550"/>
            <a:ext cx="29851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四年级下册第四单元</a:t>
            </a:r>
            <a:endParaRPr lang="zh-CN" altLang="en-US" sz="2000">
              <a:solidFill>
                <a:schemeClr val="accent6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2565" t="3111" r="7258" b="4284"/>
          <a:stretch>
            <a:fillRect/>
          </a:stretch>
        </p:blipFill>
        <p:spPr>
          <a:xfrm>
            <a:off x="3138170" y="817880"/>
            <a:ext cx="2887345" cy="427291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297555" y="952500"/>
            <a:ext cx="1283970" cy="70929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25515" y="927100"/>
            <a:ext cx="3006725" cy="4041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2800"/>
              </a:lnSpc>
            </a:pP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这一单元学习内容划分在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文学阅读与创意表达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任务群，主题是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名家笔下的动物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，习作表达是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我的动物朋友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。同样都是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动物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，从内容的延续角度来说，这个单元，阅读与习作是一致的。教学设计，可以进行大单元统整教学，从鉴赏与表达两个层面进行任务结构化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83" grpId="1" animBg="1"/>
      <p:bldP spid="10" grpId="0" bldLvl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7" name="文本框 6"/>
          <p:cNvSpPr txBox="1"/>
          <p:nvPr/>
        </p:nvSpPr>
        <p:spPr>
          <a:xfrm>
            <a:off x="991235" y="817880"/>
            <a:ext cx="7176770" cy="4041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28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路径一：</a:t>
            </a:r>
            <a:r>
              <a:rPr lang="zh-CN" altLang="en-US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阅读鉴赏层面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，主要是抓住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表达特色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，采用对比阅读，细致感受作家笔下动物的特点，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事例的梳理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用词的巧妙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表达喜爱的情感语言的梳理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，朗读感受作者对动物的喜爱，整体建构作家对动物的喜爱。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28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路径二：</a:t>
            </a:r>
            <a:r>
              <a:rPr lang="zh-CN" altLang="en-US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建构积累层面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，主要是</a:t>
            </a:r>
            <a:r>
              <a:rPr lang="zh-CN" altLang="en-US">
                <a:solidFill>
                  <a:schemeClr val="accent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创设情境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，如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帮老舍找猫，写寻猫启事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请求邻居收养丰子恺的鹅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等，梳理课文中的语言，进行一个创意表达。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28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路径三：</a:t>
            </a:r>
            <a:r>
              <a:rPr lang="zh-CN" altLang="en-US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拓展阅读层面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，主要是拓展多个名家笔下的动物，包括课文后的链接，进行</a:t>
            </a:r>
            <a:r>
              <a:rPr lang="zh-CN" altLang="en-US">
                <a:solidFill>
                  <a:schemeClr val="accent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比较阅读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，讨论作者表达上的异同。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28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路径四：</a:t>
            </a:r>
            <a:r>
              <a:rPr lang="zh-CN" altLang="en-US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表达自我层面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，选择自己喜欢的小动物，用手机拍下视频，反复观察，运用所学的方法来</a:t>
            </a:r>
            <a:r>
              <a:rPr lang="zh-CN" altLang="en-US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进行</a:t>
            </a:r>
            <a:r>
              <a:rPr lang="zh-CN" altLang="en-US">
                <a:solidFill>
                  <a:schemeClr val="accent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创意表达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1500" y="209550"/>
            <a:ext cx="29851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四年级下册第四单元</a:t>
            </a:r>
            <a:endParaRPr lang="zh-CN" altLang="en-US" sz="2000">
              <a:solidFill>
                <a:schemeClr val="accent6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l="15988" t="26864" r="14557" b="27235"/>
          <a:stretch>
            <a:fillRect/>
          </a:stretch>
        </p:blipFill>
        <p:spPr>
          <a:xfrm>
            <a:off x="2702560" y="1306830"/>
            <a:ext cx="3896995" cy="35979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58490" y="817880"/>
            <a:ext cx="2985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华文隶书" panose="02010800040101010101" charset="-122"/>
                <a:ea typeface="华文隶书" panose="02010800040101010101" charset="-122"/>
              </a:rPr>
              <a:t>任务安排</a:t>
            </a:r>
            <a:endParaRPr lang="zh-CN" altLang="en-US" sz="32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1500" y="209550"/>
            <a:ext cx="29851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四年级下册第四单元</a:t>
            </a:r>
            <a:endParaRPr lang="zh-CN" altLang="en-US" sz="2000">
              <a:solidFill>
                <a:schemeClr val="accent6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83" name="矩形 82"/>
          <p:cNvSpPr/>
          <p:nvPr/>
        </p:nvSpPr>
        <p:spPr>
          <a:xfrm>
            <a:off x="265430" y="912495"/>
            <a:ext cx="3578225" cy="485775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1500" y="209550"/>
            <a:ext cx="29851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四年级下册第四单元</a:t>
            </a:r>
            <a:endParaRPr lang="zh-CN" altLang="en-US" sz="2000">
              <a:solidFill>
                <a:schemeClr val="accent6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4795" y="952500"/>
            <a:ext cx="3578225" cy="3553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任务一：动物朋友我来画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000"/>
              </a:lnSpc>
            </a:pP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自主预习单元课文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,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交流易错的生字新词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,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了解每个单篇中的动物形象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;</a:t>
            </a:r>
            <a:endParaRPr lang="en-US" altLang="zh-CN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000"/>
              </a:lnSpc>
            </a:pP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借助思维导图梳理文章的脉络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,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厘清文章的主要内容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;</a:t>
            </a:r>
            <a:endParaRPr lang="en-US" altLang="zh-CN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000"/>
              </a:lnSpc>
            </a:pP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3.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画一画课文情境或喜欢的动物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,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加深对课文内容的理解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,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表达对动物的喜爱之情。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150" y="1087120"/>
            <a:ext cx="4681855" cy="32689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510" y="1104900"/>
            <a:ext cx="4726305" cy="32842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8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8" name="文本框 7"/>
          <p:cNvSpPr txBox="1"/>
          <p:nvPr/>
        </p:nvSpPr>
        <p:spPr>
          <a:xfrm>
            <a:off x="571500" y="209550"/>
            <a:ext cx="29851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四年级下册第四单元</a:t>
            </a:r>
            <a:endParaRPr lang="zh-CN" altLang="en-US" sz="2000">
              <a:solidFill>
                <a:schemeClr val="accent6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6380" y="742950"/>
            <a:ext cx="3658870" cy="4364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任务二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: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动物朋友我来比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重点关注表现动物特点的语句，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聚焦写作特色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，感受作家对这些动物的喜爱之情。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2600"/>
              </a:lnSpc>
            </a:pP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通过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对比同一作家对不同动物的描写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，感受作家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明贬实褒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的表达方式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;</a:t>
            </a:r>
            <a:endParaRPr lang="en-US" altLang="zh-CN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2600"/>
              </a:lnSpc>
            </a:pP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3.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通过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对比不同作家对同一动物的描写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,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感受不同的语言风格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;</a:t>
            </a:r>
            <a:endParaRPr lang="en-US" altLang="zh-CN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2600"/>
              </a:lnSpc>
            </a:pP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4.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通过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小练笔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试水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,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仿写动物片段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,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感受作家的独特表达。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565" y="1250315"/>
            <a:ext cx="4719320" cy="284988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382135" y="1250315"/>
            <a:ext cx="1461770" cy="262255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5662" t="19538" r="3237"/>
          <a:stretch>
            <a:fillRect/>
          </a:stretch>
        </p:blipFill>
        <p:spPr>
          <a:xfrm>
            <a:off x="4057650" y="1087120"/>
            <a:ext cx="4549140" cy="30137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2335" r="2174" b="42370"/>
          <a:stretch>
            <a:fillRect/>
          </a:stretch>
        </p:blipFill>
        <p:spPr>
          <a:xfrm>
            <a:off x="3905250" y="1088390"/>
            <a:ext cx="5020945" cy="28238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l="2332" t="55667" r="4159"/>
          <a:stretch>
            <a:fillRect/>
          </a:stretch>
        </p:blipFill>
        <p:spPr>
          <a:xfrm>
            <a:off x="3703955" y="1082675"/>
            <a:ext cx="5222240" cy="2828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83" name="矩形 82"/>
          <p:cNvSpPr/>
          <p:nvPr/>
        </p:nvSpPr>
        <p:spPr>
          <a:xfrm>
            <a:off x="656590" y="817880"/>
            <a:ext cx="2994025" cy="485775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1500" y="209550"/>
            <a:ext cx="29851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四年级下册第四单元</a:t>
            </a:r>
            <a:endParaRPr lang="zh-CN" altLang="en-US" sz="2000">
              <a:solidFill>
                <a:schemeClr val="accent6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7665" y="817880"/>
            <a:ext cx="3740150" cy="3887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任务三</a:t>
            </a:r>
            <a:r>
              <a:rPr lang="en-US" altLang="zh-CN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: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动物朋友我来写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分三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个层次推进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情境创意表达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,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2800"/>
              </a:lnSpc>
            </a:pPr>
            <a:r>
              <a:rPr 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通过任务二中的小练笔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,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尝试明贬实褒的写法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,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仿写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动物片段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;</a:t>
            </a:r>
            <a:endParaRPr lang="en-US" altLang="zh-CN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2800"/>
              </a:lnSpc>
            </a:pP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结合《语文园地》中的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词句段运用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”,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写一写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活泼的小狗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”,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重点训练描写动物的外形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;</a:t>
            </a:r>
            <a:endParaRPr lang="en-US" altLang="zh-CN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2800"/>
              </a:lnSpc>
            </a:pPr>
            <a:r>
              <a:rPr lang="en-US" sz="20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3.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结合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不同的生活情境介绍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动物的特点，在分享、交流、评价中提高习作水平。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815" y="1087120"/>
            <a:ext cx="4805045" cy="30149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8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83" name="矩形 82"/>
          <p:cNvSpPr/>
          <p:nvPr/>
        </p:nvSpPr>
        <p:spPr>
          <a:xfrm>
            <a:off x="787400" y="742950"/>
            <a:ext cx="2994025" cy="485775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1500" y="209550"/>
            <a:ext cx="29851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四年级下册第四单元</a:t>
            </a:r>
            <a:endParaRPr lang="zh-CN" altLang="en-US" sz="2000">
              <a:solidFill>
                <a:schemeClr val="accent6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7665" y="817880"/>
            <a:ext cx="374015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ts val="2800"/>
              </a:lnSpc>
            </a:pP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任务四</a:t>
            </a:r>
            <a:r>
              <a:rPr lang="en-US" altLang="zh-CN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: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动物朋友我来诵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2800"/>
              </a:lnSpc>
            </a:pPr>
            <a:endParaRPr 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2800"/>
              </a:lnSpc>
            </a:pPr>
            <a:r>
              <a:rPr 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诵描写动物的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古诗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2800"/>
              </a:lnSpc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诵读自已最喜欢的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描写动物的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古诗，摘录下来</a:t>
            </a:r>
            <a:r>
              <a:rPr 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，并给诗作画。</a:t>
            </a:r>
            <a:endParaRPr lang="zh-CN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2800"/>
              </a:lnSpc>
            </a:pP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讲十二生肖的故事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2800"/>
              </a:lnSpc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请借助书籍和网络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,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查一查每一个动物的由来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,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选择自己最感兴趣的一两个故事讲一讲。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365" y="1330325"/>
            <a:ext cx="4201795" cy="29063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730" y="1146810"/>
            <a:ext cx="4388485" cy="30886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8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83" name="矩形 82"/>
          <p:cNvSpPr/>
          <p:nvPr/>
        </p:nvSpPr>
        <p:spPr>
          <a:xfrm>
            <a:off x="1464945" y="1007745"/>
            <a:ext cx="2680335" cy="485775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1500" y="209550"/>
            <a:ext cx="29851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四年级下册第四单元</a:t>
            </a:r>
            <a:endParaRPr lang="zh-CN" altLang="en-US" sz="2000">
              <a:solidFill>
                <a:schemeClr val="accent6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7310" y="1007745"/>
            <a:ext cx="3397250" cy="31280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2960"/>
              </a:lnSpc>
            </a:pPr>
            <a:r>
              <a:rPr lang="zh-CN" altLang="en-US"/>
              <a:t>任务五：动物朋友我来赏</a:t>
            </a:r>
            <a:endParaRPr lang="en-US" altLang="zh-CN"/>
          </a:p>
          <a:p>
            <a:pPr indent="0" fontAlgn="auto">
              <a:lnSpc>
                <a:spcPts val="2960"/>
              </a:lnSpc>
            </a:pPr>
            <a:r>
              <a:rPr lang="en-US" altLang="zh-CN"/>
              <a:t>1.</a:t>
            </a:r>
            <a:r>
              <a:rPr lang="zh-CN" altLang="en-US"/>
              <a:t>欣赏关于</a:t>
            </a:r>
            <a:r>
              <a:rPr lang="zh-CN" altLang="en-US"/>
              <a:t>动物的艺术作品；</a:t>
            </a:r>
            <a:endParaRPr lang="zh-CN" altLang="en-US"/>
          </a:p>
          <a:p>
            <a:pPr indent="0" fontAlgn="auto">
              <a:lnSpc>
                <a:spcPts val="2960"/>
              </a:lnSpc>
            </a:pPr>
            <a:r>
              <a:rPr lang="en-US" altLang="zh-CN"/>
              <a:t>2.</a:t>
            </a:r>
            <a:r>
              <a:rPr lang="zh-CN" altLang="en-US"/>
              <a:t>欣赏著名的二胡曲《赛马》</a:t>
            </a:r>
            <a:r>
              <a:rPr lang="en-US" altLang="zh-CN"/>
              <a:t>,</a:t>
            </a:r>
            <a:r>
              <a:rPr lang="zh-CN" altLang="en-US"/>
              <a:t>感受乐曲中磅礴的气势、热烈的气息和奔放的旋律。</a:t>
            </a:r>
            <a:endParaRPr lang="zh-CN" altLang="en-US"/>
          </a:p>
          <a:p>
            <a:pPr indent="0" fontAlgn="auto">
              <a:lnSpc>
                <a:spcPts val="2960"/>
              </a:lnSpc>
            </a:pPr>
            <a:r>
              <a:rPr lang="en-US" altLang="zh-CN"/>
              <a:t>3.</a:t>
            </a:r>
            <a:r>
              <a:rPr lang="zh-CN" altLang="en-US"/>
              <a:t>欣赏关于马的摄影作品，表达自己的真切</a:t>
            </a:r>
            <a:r>
              <a:rPr lang="zh-CN" altLang="en-US"/>
              <a:t>感受；</a:t>
            </a:r>
            <a:endParaRPr lang="zh-CN" altLang="en-US"/>
          </a:p>
          <a:p>
            <a:pPr indent="0" fontAlgn="auto">
              <a:lnSpc>
                <a:spcPts val="2960"/>
              </a:lnSpc>
            </a:pPr>
            <a:r>
              <a:rPr lang="en-US" altLang="zh-CN"/>
              <a:t>4.</a:t>
            </a:r>
            <a:r>
              <a:rPr lang="zh-CN" altLang="en-US"/>
              <a:t>欣赏关于动物的书法</a:t>
            </a:r>
            <a:r>
              <a:rPr lang="zh-CN" altLang="en-US"/>
              <a:t>作品。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375" y="1007745"/>
            <a:ext cx="1781810" cy="3022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8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8" name="文本框 7"/>
          <p:cNvSpPr txBox="1"/>
          <p:nvPr/>
        </p:nvSpPr>
        <p:spPr>
          <a:xfrm>
            <a:off x="571500" y="209550"/>
            <a:ext cx="29851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四年级下册第四单元</a:t>
            </a:r>
            <a:endParaRPr lang="zh-CN" altLang="en-US" sz="2000">
              <a:solidFill>
                <a:schemeClr val="accent6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5723" t="4074" r="10091" b="9247"/>
          <a:stretch>
            <a:fillRect/>
          </a:stretch>
        </p:blipFill>
        <p:spPr>
          <a:xfrm>
            <a:off x="321310" y="827405"/>
            <a:ext cx="2923540" cy="3956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10476" t="5000" r="11676" b="5333"/>
          <a:stretch>
            <a:fillRect/>
          </a:stretch>
        </p:blipFill>
        <p:spPr>
          <a:xfrm>
            <a:off x="3242310" y="828040"/>
            <a:ext cx="2863215" cy="39592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l="16158" t="2370" r="10998" b="6309"/>
          <a:stretch>
            <a:fillRect/>
          </a:stretch>
        </p:blipFill>
        <p:spPr>
          <a:xfrm>
            <a:off x="6024880" y="807720"/>
            <a:ext cx="2884805" cy="397954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36855" y="888365"/>
            <a:ext cx="887095" cy="425450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44215" y="1532255"/>
            <a:ext cx="843915" cy="294640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53740" y="3428365"/>
            <a:ext cx="1005205" cy="314325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04890" y="805180"/>
            <a:ext cx="764540" cy="372110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8" name="文本框 7"/>
          <p:cNvSpPr txBox="1"/>
          <p:nvPr/>
        </p:nvSpPr>
        <p:spPr>
          <a:xfrm>
            <a:off x="571500" y="209550"/>
            <a:ext cx="29851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四年级下册第四单元</a:t>
            </a:r>
            <a:endParaRPr lang="zh-CN" altLang="en-US" sz="2000">
              <a:solidFill>
                <a:schemeClr val="accent6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7297" r="6041"/>
          <a:stretch>
            <a:fillRect/>
          </a:stretch>
        </p:blipFill>
        <p:spPr>
          <a:xfrm>
            <a:off x="571500" y="817880"/>
            <a:ext cx="3269615" cy="41300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71500" y="892175"/>
            <a:ext cx="1200150" cy="340360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4050" y="2781300"/>
            <a:ext cx="1228725" cy="344805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350" y="2571750"/>
            <a:ext cx="4391660" cy="21774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t="57873"/>
          <a:stretch>
            <a:fillRect/>
          </a:stretch>
        </p:blipFill>
        <p:spPr>
          <a:xfrm>
            <a:off x="4937760" y="892175"/>
            <a:ext cx="2903855" cy="1720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1500188"/>
            <a:ext cx="80010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建构·迁移·创生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571500" y="2243455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zh-CN" altLang="en-US" sz="22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开启</a:t>
            </a:r>
            <a:r>
              <a:rPr lang="en-US" sz="22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读写融合</a:t>
            </a:r>
            <a:r>
              <a:rPr lang="zh-CN" altLang="en-US" sz="22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教学</a:t>
            </a:r>
            <a:r>
              <a:rPr lang="en-US" sz="22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的任务驱动</a:t>
            </a:r>
            <a:r>
              <a:rPr lang="zh-CN" altLang="en-US" sz="22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模式</a:t>
            </a:r>
            <a:endParaRPr lang="zh-CN" altLang="en-US" sz="2250" dirty="0">
              <a:solidFill>
                <a:srgbClr val="66666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71500" y="2976563"/>
            <a:ext cx="604838" cy="114300"/>
          </a:xfrm>
          <a:prstGeom prst="rect">
            <a:avLst/>
          </a:prstGeom>
          <a:solidFill>
            <a:srgbClr val="8BAD48"/>
          </a:solidFill>
        </p:spPr>
      </p:sp>
      <p:sp>
        <p:nvSpPr>
          <p:cNvPr id="6" name="Text 3"/>
          <p:cNvSpPr/>
          <p:nvPr/>
        </p:nvSpPr>
        <p:spPr>
          <a:xfrm>
            <a:off x="1339215" y="3309620"/>
            <a:ext cx="3108325" cy="29083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25"/>
              </a:lnSpc>
              <a:buNone/>
            </a:pPr>
            <a:r>
              <a:rPr lang="zh-CN" altLang="en-US" b="1" dirty="0">
                <a:solidFill>
                  <a:srgbClr val="666666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临川四小</a:t>
            </a:r>
            <a:r>
              <a:rPr lang="en-US" altLang="zh-CN" b="1" dirty="0">
                <a:solidFill>
                  <a:srgbClr val="666666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</a:t>
            </a:r>
            <a:r>
              <a:rPr lang="zh-CN" altLang="en-US" b="1" dirty="0">
                <a:solidFill>
                  <a:srgbClr val="666666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章兰</a:t>
            </a:r>
            <a:endParaRPr lang="zh-CN" altLang="en-US" b="1" dirty="0">
              <a:solidFill>
                <a:srgbClr val="666666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3877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43877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9755" y="208915"/>
            <a:ext cx="386715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150"/>
              </a:lnSpc>
              <a:buNone/>
            </a:pP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文学阅读与</a:t>
            </a: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创意表达</a:t>
            </a:r>
            <a:endParaRPr lang="zh-CN" altLang="en-US" sz="225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" y="908685"/>
            <a:ext cx="7015480" cy="408876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337560" y="1582420"/>
            <a:ext cx="1077595" cy="337883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1520825" y="1582420"/>
            <a:ext cx="0" cy="339725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7" name="Text 1"/>
          <p:cNvSpPr/>
          <p:nvPr/>
        </p:nvSpPr>
        <p:spPr>
          <a:xfrm>
            <a:off x="247015" y="208280"/>
            <a:ext cx="434086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150"/>
              </a:lnSpc>
              <a:buNone/>
            </a:pP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任务设计原则</a:t>
            </a:r>
            <a:endParaRPr lang="zh-CN" altLang="en-US" sz="225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0445" y="817880"/>
            <a:ext cx="5826125" cy="4130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3500"/>
              </a:lnSpc>
            </a:pPr>
            <a:r>
              <a:rPr lang="en-US" altLang="zh-CN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情境有效性原则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500"/>
              </a:lnSpc>
            </a:pPr>
            <a:r>
              <a:rPr lang="zh-CN" altLang="en-US" sz="2000">
                <a:solidFill>
                  <a:srgbClr val="C00000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创设有效有趣的情境，激发学生阅读和表达的兴趣。</a:t>
            </a:r>
            <a:endParaRPr lang="zh-CN" altLang="en-US" sz="2000">
              <a:solidFill>
                <a:srgbClr val="C0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500"/>
              </a:lnSpc>
            </a:pPr>
            <a:r>
              <a:rPr lang="en-US" altLang="zh-CN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方法整合型原则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500"/>
              </a:lnSpc>
            </a:pP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默读</a:t>
            </a:r>
            <a:r>
              <a:rPr lang="en-US" altLang="zh-CN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-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朗读</a:t>
            </a:r>
            <a:r>
              <a:rPr lang="en-US" altLang="zh-CN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-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复述</a:t>
            </a:r>
            <a:r>
              <a:rPr lang="en-US" altLang="zh-CN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-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创编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500"/>
              </a:lnSpc>
            </a:pPr>
            <a:r>
              <a:rPr lang="en-US" altLang="zh-CN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3.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实施融合性原则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500"/>
              </a:lnSpc>
            </a:pPr>
            <a:r>
              <a:rPr lang="zh-CN" altLang="en-US" sz="20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阅读与表达的交融互补，读写结合</a:t>
            </a:r>
            <a:endParaRPr lang="zh-CN" altLang="en-US" sz="2000" b="1">
              <a:solidFill>
                <a:srgbClr val="C0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500"/>
              </a:lnSpc>
            </a:pPr>
            <a:r>
              <a:rPr lang="en-US" altLang="zh-CN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4.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层次渐进性原则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fontAlgn="auto">
              <a:lnSpc>
                <a:spcPts val="3500"/>
              </a:lnSpc>
            </a:pP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感知理解</a:t>
            </a:r>
            <a:r>
              <a:rPr lang="en-US" altLang="zh-CN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-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体味推敲</a:t>
            </a:r>
            <a:r>
              <a:rPr lang="en-US" altLang="zh-CN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-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审辨运用（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文学阅读层次）</a:t>
            </a:r>
            <a:endParaRPr lang="zh-CN" altLang="en-US" sz="2000">
              <a:solidFill>
                <a:srgbClr val="C0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indent="0" fontAlgn="auto">
              <a:lnSpc>
                <a:spcPts val="3500"/>
              </a:lnSpc>
            </a:pP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口头表达</a:t>
            </a:r>
            <a:r>
              <a:rPr lang="en-US" altLang="zh-CN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-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书面表达</a:t>
            </a:r>
            <a:r>
              <a:rPr lang="en-US" altLang="zh-CN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-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多元表达</a:t>
            </a:r>
            <a:r>
              <a:rPr lang="zh-CN" altLang="en-US" sz="20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（创意表达层次）</a:t>
            </a:r>
            <a:endParaRPr lang="zh-CN" altLang="en-US" sz="2000">
              <a:solidFill>
                <a:srgbClr val="C0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l="7313" t="5222" r="7051" b="2444"/>
          <a:stretch>
            <a:fillRect/>
          </a:stretch>
        </p:blipFill>
        <p:spPr>
          <a:xfrm>
            <a:off x="6802755" y="1703705"/>
            <a:ext cx="1769745" cy="17354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9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2014538"/>
            <a:ext cx="80010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THANKS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3014663"/>
            <a:ext cx="604838" cy="114300"/>
          </a:xfrm>
          <a:prstGeom prst="rect">
            <a:avLst/>
          </a:prstGeom>
          <a:solidFill>
            <a:srgbClr val="8BAD48"/>
          </a:solidFill>
        </p:spPr>
      </p:sp>
      <p:sp>
        <p:nvSpPr>
          <p:cNvPr id="5" name="Text 2"/>
          <p:cNvSpPr/>
          <p:nvPr/>
        </p:nvSpPr>
        <p:spPr>
          <a:xfrm>
            <a:off x="571500" y="3462337"/>
            <a:ext cx="8001000" cy="190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PPT内容由通义AI生成，访问tongyi.com智能生成更多PPT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6452" b="6452"/>
          <a:stretch>
            <a:fillRect/>
          </a:stretch>
        </p:blipFill>
        <p:spPr>
          <a:xfrm>
            <a:off x="0" y="0"/>
            <a:ext cx="2952750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1525" y="444818"/>
            <a:ext cx="1857375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content</a:t>
            </a:r>
            <a:endParaRPr lang="en-US" sz="3750" dirty="0"/>
          </a:p>
        </p:txBody>
      </p:sp>
      <p:sp>
        <p:nvSpPr>
          <p:cNvPr id="6" name="Text 2"/>
          <p:cNvSpPr/>
          <p:nvPr/>
        </p:nvSpPr>
        <p:spPr>
          <a:xfrm>
            <a:off x="819150" y="1216343"/>
            <a:ext cx="180975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目录</a:t>
            </a:r>
            <a:endParaRPr lang="en-US" sz="2250" dirty="0"/>
          </a:p>
        </p:txBody>
      </p:sp>
      <p:sp>
        <p:nvSpPr>
          <p:cNvPr id="7" name="Text 3"/>
          <p:cNvSpPr/>
          <p:nvPr>
            <p:custDataLst>
              <p:tags r:id="rId3"/>
            </p:custDataLst>
          </p:nvPr>
        </p:nvSpPr>
        <p:spPr>
          <a:xfrm>
            <a:off x="3524250" y="1535805"/>
            <a:ext cx="341919" cy="323437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040"/>
              </a:lnSpc>
              <a:buNone/>
            </a:pPr>
            <a:r>
              <a:rPr lang="en-US" sz="2000" b="1" dirty="0">
                <a:solidFill>
                  <a:srgbClr val="8BAD4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01</a:t>
            </a:r>
            <a:endParaRPr lang="en-US" sz="2000" dirty="0"/>
          </a:p>
        </p:txBody>
      </p:sp>
      <p:sp>
        <p:nvSpPr>
          <p:cNvPr id="8" name="Text 4"/>
          <p:cNvSpPr/>
          <p:nvPr>
            <p:custDataLst>
              <p:tags r:id="rId4"/>
            </p:custDataLst>
          </p:nvPr>
        </p:nvSpPr>
        <p:spPr>
          <a:xfrm>
            <a:off x="3866515" y="1687830"/>
            <a:ext cx="4879975" cy="203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zh-CN" altLang="en-US" sz="20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梳理文学阅读与创意表达学习</a:t>
            </a:r>
            <a:r>
              <a:rPr lang="zh-CN" altLang="en-US" sz="20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任务群的慨念</a:t>
            </a:r>
            <a:endParaRPr lang="zh-CN" altLang="en-US" sz="20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9" name="Text 5"/>
          <p:cNvSpPr/>
          <p:nvPr/>
        </p:nvSpPr>
        <p:spPr>
          <a:xfrm>
            <a:off x="3990975" y="1935956"/>
            <a:ext cx="4581525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10" name="Text 6"/>
          <p:cNvSpPr/>
          <p:nvPr>
            <p:custDataLst>
              <p:tags r:id="rId5"/>
            </p:custDataLst>
          </p:nvPr>
        </p:nvSpPr>
        <p:spPr>
          <a:xfrm>
            <a:off x="3524250" y="2597163"/>
            <a:ext cx="341919" cy="323437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040"/>
              </a:lnSpc>
              <a:buNone/>
            </a:pPr>
            <a:r>
              <a:rPr lang="en-US" sz="2000" b="1" dirty="0">
                <a:solidFill>
                  <a:srgbClr val="8BAD4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02</a:t>
            </a:r>
            <a:endParaRPr lang="en-US" sz="2000" dirty="0"/>
          </a:p>
        </p:txBody>
      </p:sp>
      <p:sp>
        <p:nvSpPr>
          <p:cNvPr id="11" name="Text 7"/>
          <p:cNvSpPr/>
          <p:nvPr>
            <p:custDataLst>
              <p:tags r:id="rId6"/>
            </p:custDataLst>
          </p:nvPr>
        </p:nvSpPr>
        <p:spPr>
          <a:xfrm>
            <a:off x="3977061" y="2746560"/>
            <a:ext cx="4444944" cy="20330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zh-CN" altLang="en-US" sz="20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建构·</a:t>
            </a:r>
            <a:r>
              <a:rPr lang="en-US" sz="20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迁移·</a:t>
            </a:r>
            <a:r>
              <a:rPr lang="zh-CN" altLang="en-US" sz="20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创生之路径</a:t>
            </a:r>
            <a:endParaRPr lang="zh-CN" altLang="en-US" sz="20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3990975" y="2564606"/>
            <a:ext cx="4581525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15" name="Text 11"/>
          <p:cNvSpPr/>
          <p:nvPr/>
        </p:nvSpPr>
        <p:spPr>
          <a:xfrm>
            <a:off x="3990975" y="3193256"/>
            <a:ext cx="4581525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050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3667125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150"/>
              </a:lnSpc>
              <a:buNone/>
            </a:pPr>
            <a:r>
              <a:rPr lang="zh-CN" alt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语文学习任务群</a:t>
            </a:r>
            <a:endParaRPr lang="zh-CN" altLang="en-US" sz="225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8" name="ECB019B1-382A-4266-B25C-5B523AA43C14-1" descr="C:/Users/goodluck/AppData/Local/Temp/wpp.ZVLjNjwp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35" y="907415"/>
            <a:ext cx="7674610" cy="445706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892675" y="2952115"/>
            <a:ext cx="1523365" cy="271145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24230" y="2280285"/>
            <a:ext cx="203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</a:rPr>
              <a:t>三个层面六个任务</a:t>
            </a: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10455" y="3241040"/>
            <a:ext cx="1557020" cy="27559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/>
                </a:solidFill>
              </a:rPr>
              <a:t>思辨性阅读与表达</a:t>
            </a:r>
            <a:endParaRPr lang="zh-CN" altLang="en-US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3877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43877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37185" y="208915"/>
            <a:ext cx="512064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150"/>
              </a:lnSpc>
              <a:buNone/>
            </a:pP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文学阅读与创意表达任务群</a:t>
            </a: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  <a:sym typeface="+mn-ea"/>
              </a:rPr>
              <a:t>学习</a:t>
            </a: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内容</a:t>
            </a:r>
            <a:endParaRPr lang="zh-CN" altLang="en-US" sz="225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62" name="任意多边形: 形状 37"/>
          <p:cNvSpPr/>
          <p:nvPr>
            <p:custDataLst>
              <p:tags r:id="rId3"/>
            </p:custDataLst>
          </p:nvPr>
        </p:nvSpPr>
        <p:spPr>
          <a:xfrm>
            <a:off x="1216660" y="1771650"/>
            <a:ext cx="2084070" cy="2635885"/>
          </a:xfrm>
          <a:custGeom>
            <a:avLst/>
            <a:gdLst>
              <a:gd name="connsiteX0" fmla="*/ 1084579 w 3172579"/>
              <a:gd name="connsiteY0" fmla="*/ 0 h 4176000"/>
              <a:gd name="connsiteX1" fmla="*/ 3172579 w 3172579"/>
              <a:gd name="connsiteY1" fmla="*/ 2088000 h 4176000"/>
              <a:gd name="connsiteX2" fmla="*/ 1084579 w 3172579"/>
              <a:gd name="connsiteY2" fmla="*/ 4176000 h 4176000"/>
              <a:gd name="connsiteX3" fmla="*/ 89315 w 3172579"/>
              <a:gd name="connsiteY3" fmla="*/ 3923990 h 4176000"/>
              <a:gd name="connsiteX4" fmla="*/ 0 w 3172579"/>
              <a:gd name="connsiteY4" fmla="*/ 3869730 h 4176000"/>
              <a:gd name="connsiteX5" fmla="*/ 0 w 3172579"/>
              <a:gd name="connsiteY5" fmla="*/ 306270 h 4176000"/>
              <a:gd name="connsiteX6" fmla="*/ 89315 w 3172579"/>
              <a:gd name="connsiteY6" fmla="*/ 252010 h 4176000"/>
              <a:gd name="connsiteX7" fmla="*/ 1084579 w 3172579"/>
              <a:gd name="connsiteY7" fmla="*/ 0 h 41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2579" h="4176000">
                <a:moveTo>
                  <a:pt x="1084579" y="0"/>
                </a:moveTo>
                <a:cubicBezTo>
                  <a:pt x="2237750" y="0"/>
                  <a:pt x="3172579" y="934829"/>
                  <a:pt x="3172579" y="2088000"/>
                </a:cubicBezTo>
                <a:cubicBezTo>
                  <a:pt x="3172579" y="3241171"/>
                  <a:pt x="2237750" y="4176000"/>
                  <a:pt x="1084579" y="4176000"/>
                </a:cubicBezTo>
                <a:cubicBezTo>
                  <a:pt x="724213" y="4176000"/>
                  <a:pt x="385170" y="4084708"/>
                  <a:pt x="89315" y="3923990"/>
                </a:cubicBezTo>
                <a:lnTo>
                  <a:pt x="0" y="3869730"/>
                </a:lnTo>
                <a:lnTo>
                  <a:pt x="0" y="306270"/>
                </a:lnTo>
                <a:lnTo>
                  <a:pt x="89315" y="252010"/>
                </a:lnTo>
                <a:cubicBezTo>
                  <a:pt x="385170" y="91292"/>
                  <a:pt x="724213" y="0"/>
                  <a:pt x="1084579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tx1">
                    <a:lumMod val="50000"/>
                    <a:lumOff val="50000"/>
                    <a:alpha val="30000"/>
                  </a:schemeClr>
                </a:gs>
                <a:gs pos="15000">
                  <a:srgbClr val="FFFF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5">
              <a:solidFill>
                <a:schemeClr val="lt1"/>
              </a:solidFill>
              <a:sym typeface="+mn-ea"/>
            </a:endParaRPr>
          </a:p>
        </p:txBody>
      </p:sp>
      <p:sp>
        <p:nvSpPr>
          <p:cNvPr id="63" name="椭圆 62"/>
          <p:cNvSpPr/>
          <p:nvPr>
            <p:custDataLst>
              <p:tags r:id="rId4"/>
            </p:custDataLst>
          </p:nvPr>
        </p:nvSpPr>
        <p:spPr>
          <a:xfrm>
            <a:off x="907415" y="2331720"/>
            <a:ext cx="1695450" cy="1659255"/>
          </a:xfrm>
          <a:prstGeom prst="ellipse">
            <a:avLst/>
          </a:prstGeom>
          <a:solidFill>
            <a:schemeClr val="accent6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微软雅黑" panose="020B0503020204020204" pitchFamily="34" charset="-120"/>
                <a:sym typeface="+mn-ea"/>
              </a:rPr>
              <a:t>文学阅读与创意表达任务群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微软雅黑" panose="020B0503020204020204" pitchFamily="34" charset="-120"/>
                <a:sym typeface="+mn-ea"/>
              </a:rPr>
              <a:t>学习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微软雅黑" panose="020B0503020204020204" pitchFamily="34" charset="-120"/>
                <a:sym typeface="+mn-ea"/>
              </a:rPr>
              <a:t>内容</a:t>
            </a:r>
            <a:endParaRPr lang="zh-CN" altLang="en-US" sz="2000" b="1" spc="150" dirty="0">
              <a:solidFill>
                <a:srgbClr val="FFFFFF"/>
              </a:solidFill>
              <a:latin typeface="华文隶书" panose="02010800040101010101" charset="-122"/>
              <a:ea typeface="华文隶书" panose="02010800040101010101" charset="-122"/>
              <a:cs typeface="+mn-ea"/>
              <a:sym typeface="+mn-ea"/>
            </a:endParaRPr>
          </a:p>
        </p:txBody>
      </p:sp>
      <p:sp>
        <p:nvSpPr>
          <p:cNvPr id="68" name="矩形 67"/>
          <p:cNvSpPr/>
          <p:nvPr>
            <p:custDataLst>
              <p:tags r:id="rId5"/>
            </p:custDataLst>
          </p:nvPr>
        </p:nvSpPr>
        <p:spPr>
          <a:xfrm>
            <a:off x="2618740" y="4344670"/>
            <a:ext cx="1671320" cy="304165"/>
          </a:xfrm>
          <a:prstGeom prst="rect">
            <a:avLst/>
          </a:prstGeom>
          <a:noFill/>
        </p:spPr>
        <p:txBody>
          <a:bodyPr wrap="square" lIns="0" tIns="0" rIns="0" bIns="32101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5" b="1" dirty="0">
                <a:solidFill>
                  <a:schemeClr val="accent6">
                    <a:lumMod val="75000"/>
                  </a:schemeClr>
                </a:solidFill>
                <a:latin typeface="+mn-ea"/>
                <a:cs typeface="+mn-ea"/>
              </a:rPr>
              <a:t>社会主义先进文化</a:t>
            </a:r>
            <a:endParaRPr lang="zh-CN" altLang="en-US" sz="1605" b="1" dirty="0">
              <a:solidFill>
                <a:schemeClr val="accent6">
                  <a:lumMod val="7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0" name="矩形 69"/>
          <p:cNvSpPr/>
          <p:nvPr>
            <p:custDataLst>
              <p:tags r:id="rId6"/>
            </p:custDataLst>
          </p:nvPr>
        </p:nvSpPr>
        <p:spPr>
          <a:xfrm>
            <a:off x="3300730" y="2814955"/>
            <a:ext cx="1102995" cy="304165"/>
          </a:xfrm>
          <a:prstGeom prst="rect">
            <a:avLst/>
          </a:prstGeom>
          <a:noFill/>
        </p:spPr>
        <p:txBody>
          <a:bodyPr wrap="square" lIns="0" tIns="0" rIns="0" bIns="32101" rtlCol="0" anchor="b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1605" b="1" dirty="0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革命文化</a:t>
            </a:r>
            <a:endParaRPr lang="zh-CN" altLang="en-US" sz="1605" b="1" dirty="0">
              <a:solidFill>
                <a:schemeClr val="accent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>
            <a:off x="2552065" y="1678940"/>
            <a:ext cx="2320925" cy="304165"/>
          </a:xfrm>
          <a:prstGeom prst="rect">
            <a:avLst/>
          </a:prstGeom>
          <a:noFill/>
        </p:spPr>
        <p:txBody>
          <a:bodyPr wrap="square" lIns="0" tIns="0" rIns="0" bIns="32101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5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+mn-ea"/>
              </a:rPr>
              <a:t>中华优秀传统文化</a:t>
            </a:r>
            <a:endParaRPr lang="zh-CN" altLang="en-US" sz="1605" b="1" dirty="0">
              <a:solidFill>
                <a:schemeClr val="accent6">
                  <a:lumMod val="60000"/>
                  <a:lumOff val="4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5" name="椭圆 74"/>
          <p:cNvSpPr/>
          <p:nvPr>
            <p:custDataLst>
              <p:tags r:id="rId8"/>
            </p:custDataLst>
          </p:nvPr>
        </p:nvSpPr>
        <p:spPr>
          <a:xfrm>
            <a:off x="2850515" y="2806065"/>
            <a:ext cx="450215" cy="4102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25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25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7" name="椭圆 76"/>
          <p:cNvSpPr/>
          <p:nvPr>
            <p:custDataLst>
              <p:tags r:id="rId9"/>
            </p:custDataLst>
          </p:nvPr>
        </p:nvSpPr>
        <p:spPr>
          <a:xfrm>
            <a:off x="2037715" y="1608455"/>
            <a:ext cx="450215" cy="41021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0768" bIns="40768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25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25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8" name="椭圆 77"/>
          <p:cNvSpPr/>
          <p:nvPr>
            <p:custDataLst>
              <p:tags r:id="rId10"/>
            </p:custDataLst>
          </p:nvPr>
        </p:nvSpPr>
        <p:spPr>
          <a:xfrm>
            <a:off x="2168525" y="4238625"/>
            <a:ext cx="450215" cy="4102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gradFill>
              <a:gsLst>
                <a:gs pos="50000">
                  <a:schemeClr val="accent6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25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25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4987290" y="2527300"/>
            <a:ext cx="1928495" cy="3683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accent6">
                    <a:lumMod val="75000"/>
                  </a:schemeClr>
                </a:solidFill>
              </a:rPr>
              <a:t>革命故事</a:t>
            </a:r>
            <a:endParaRPr lang="zh-CN" altLang="en-US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4990465" y="1614170"/>
            <a:ext cx="1928495" cy="3683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accent6">
                    <a:lumMod val="75000"/>
                  </a:schemeClr>
                </a:solidFill>
              </a:rPr>
              <a:t>人与自然</a:t>
            </a:r>
            <a:endParaRPr lang="zh-CN" altLang="en-US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5006975" y="3438525"/>
            <a:ext cx="1928495" cy="3683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accent6">
                    <a:lumMod val="75000"/>
                  </a:schemeClr>
                </a:solidFill>
              </a:rPr>
              <a:t>儿童生活</a:t>
            </a:r>
            <a:endParaRPr lang="zh-CN" altLang="en-US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5003800" y="4384675"/>
            <a:ext cx="1928495" cy="3683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accent6">
                    <a:lumMod val="75000"/>
                  </a:schemeClr>
                </a:solidFill>
              </a:rPr>
              <a:t>人与社会</a:t>
            </a:r>
            <a:endParaRPr lang="zh-CN" altLang="en-US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5128895" y="2574925"/>
            <a:ext cx="1523365" cy="271145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7087235" y="4384675"/>
            <a:ext cx="1480185" cy="3683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</a:rPr>
              <a:t>第</a:t>
            </a:r>
            <a:r>
              <a:rPr lang="en-US" altLang="zh-CN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</a:rPr>
              <a:t>3</a:t>
            </a:r>
            <a:r>
              <a:rPr lang="zh-CN" altLang="en-US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</a:rPr>
              <a:t>阶段</a:t>
            </a:r>
            <a:endParaRPr lang="zh-CN" altLang="en-US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86" name="下箭头标注 85"/>
          <p:cNvSpPr/>
          <p:nvPr/>
        </p:nvSpPr>
        <p:spPr>
          <a:xfrm>
            <a:off x="3091815" y="952500"/>
            <a:ext cx="1162685" cy="655955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三大</a:t>
            </a:r>
            <a:r>
              <a:rPr lang="zh-CN" altLang="en-US"/>
              <a:t>主题</a:t>
            </a:r>
            <a:endParaRPr lang="zh-CN" altLang="en-US"/>
          </a:p>
        </p:txBody>
      </p:sp>
      <p:sp>
        <p:nvSpPr>
          <p:cNvPr id="87" name="下箭头标注 86"/>
          <p:cNvSpPr/>
          <p:nvPr/>
        </p:nvSpPr>
        <p:spPr>
          <a:xfrm>
            <a:off x="5400040" y="955040"/>
            <a:ext cx="1162685" cy="655955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四大</a:t>
            </a:r>
            <a:r>
              <a:rPr lang="zh-CN" altLang="en-US"/>
              <a:t>项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83" grpId="1" animBg="1"/>
      <p:bldP spid="84" grpId="0" bldLvl="0" animBg="1"/>
      <p:bldP spid="8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3877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43877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9755" y="208915"/>
            <a:ext cx="386715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150"/>
              </a:lnSpc>
              <a:buNone/>
            </a:pP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文学阅读与创意表达</a:t>
            </a:r>
            <a:endParaRPr lang="zh-CN" altLang="en-US" sz="225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7" name="文本框 6"/>
          <p:cNvSpPr txBox="1"/>
          <p:nvPr/>
        </p:nvSpPr>
        <p:spPr>
          <a:xfrm>
            <a:off x="348615" y="1252220"/>
            <a:ext cx="6820535" cy="3034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ts val="3600"/>
              </a:lnSpc>
            </a:pPr>
            <a:r>
              <a:rPr lang="en-US" altLang="zh-CN"/>
              <a:t>       </a:t>
            </a:r>
            <a:r>
              <a:rPr lang="zh-CN" altLang="en-US"/>
              <a:t>《义务教育课程标准》指出：</a:t>
            </a:r>
            <a:r>
              <a:rPr lang="en-US" altLang="zh-CN"/>
              <a:t>“</a:t>
            </a:r>
            <a:r>
              <a:rPr lang="zh-CN" altLang="en-US"/>
              <a:t>文学阅读与创意表达</a:t>
            </a:r>
            <a:r>
              <a:rPr lang="en-US" altLang="zh-CN"/>
              <a:t>”</a:t>
            </a:r>
            <a:r>
              <a:rPr lang="zh-CN" altLang="en-US"/>
              <a:t>学习任务群旨在引导学生在语文实践活动中，通过整体感知、联想想象，感受文学语言和形象的独特魅力，获得个性化的审美体验；了解文学作品的基本特点，欣赏和评价语言文字作品，提高审美品位；</a:t>
            </a:r>
            <a:r>
              <a:rPr lang="zh-CN" altLang="en-US"/>
              <a:t>观察、感受自然与社会，表达自己独特的体验与思考，尝试创作文学作品。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245360" y="1879600"/>
            <a:ext cx="1407160" cy="271145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44060" y="1879600"/>
            <a:ext cx="2051050" cy="302895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45360" y="2811780"/>
            <a:ext cx="1173480" cy="302895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45360" y="3251835"/>
            <a:ext cx="521335" cy="302895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698490" y="3244215"/>
            <a:ext cx="467995" cy="302895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66485" y="2332355"/>
            <a:ext cx="428625" cy="302895"/>
          </a:xfrm>
          <a:prstGeom prst="rect">
            <a:avLst/>
          </a:prstGeom>
          <a:noFill/>
          <a:ln w="95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l="7313" t="5222" r="7051" b="2444"/>
          <a:stretch>
            <a:fillRect/>
          </a:stretch>
        </p:blipFill>
        <p:spPr>
          <a:xfrm>
            <a:off x="7169150" y="1755775"/>
            <a:ext cx="1769745" cy="17354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8" grpId="0" bldLvl="0" animBg="1"/>
      <p:bldP spid="8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3877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43877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7" name="Text 1"/>
          <p:cNvSpPr/>
          <p:nvPr/>
        </p:nvSpPr>
        <p:spPr>
          <a:xfrm>
            <a:off x="579755" y="208915"/>
            <a:ext cx="386715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150"/>
              </a:lnSpc>
              <a:buNone/>
            </a:pP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文学阅读与</a:t>
            </a:r>
            <a:r>
              <a:rPr lang="zh-CN" altLang="en-US" sz="225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创意表达</a:t>
            </a:r>
            <a:endParaRPr lang="zh-CN" altLang="en-US" sz="225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  <p:sp>
        <p:nvSpPr>
          <p:cNvPr id="26" name="椭圆 25"/>
          <p:cNvSpPr/>
          <p:nvPr>
            <p:custDataLst>
              <p:tags r:id="rId3"/>
            </p:custDataLst>
          </p:nvPr>
        </p:nvSpPr>
        <p:spPr>
          <a:xfrm>
            <a:off x="2903220" y="1567815"/>
            <a:ext cx="2838450" cy="2884170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100000">
                <a:schemeClr val="accent5">
                  <a:lumMod val="40000"/>
                  <a:lumOff val="60000"/>
                  <a:alpha val="35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525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8" name="椭圆 27"/>
          <p:cNvSpPr/>
          <p:nvPr>
            <p:custDataLst>
              <p:tags r:id="rId4"/>
            </p:custDataLst>
          </p:nvPr>
        </p:nvSpPr>
        <p:spPr>
          <a:xfrm>
            <a:off x="3438129" y="2222045"/>
            <a:ext cx="1694861" cy="1694861"/>
          </a:xfrm>
          <a:prstGeom prst="ellipse">
            <a:avLst/>
          </a:prstGeom>
          <a:solidFill>
            <a:schemeClr val="accent5">
              <a:lumMod val="20000"/>
              <a:lumOff val="8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525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9" name="椭圆 28"/>
          <p:cNvSpPr/>
          <p:nvPr>
            <p:custDataLst>
              <p:tags r:id="rId5"/>
            </p:custDataLst>
          </p:nvPr>
        </p:nvSpPr>
        <p:spPr>
          <a:xfrm>
            <a:off x="3559258" y="2336951"/>
            <a:ext cx="1465729" cy="1465729"/>
          </a:xfrm>
          <a:prstGeom prst="ellipse">
            <a:avLst/>
          </a:prstGeom>
          <a:gradFill>
            <a:gsLst>
              <a:gs pos="50000">
                <a:schemeClr val="accent6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  <a:effectLst>
            <a:outerShdw blurRad="215900" dist="38100" dir="2700000" algn="tl" rotWithShape="0">
              <a:schemeClr val="accent5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1690" b="1">
              <a:solidFill>
                <a:srgbClr val="FFFFFF"/>
              </a:solidFill>
              <a:latin typeface="+mj-ea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2" name="椭圆 31"/>
          <p:cNvSpPr/>
          <p:nvPr>
            <p:custDataLst>
              <p:tags r:id="rId6"/>
            </p:custDataLst>
          </p:nvPr>
        </p:nvSpPr>
        <p:spPr>
          <a:xfrm>
            <a:off x="2989994" y="1773913"/>
            <a:ext cx="2591126" cy="2591607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25">
              <a:solidFill>
                <a:schemeClr val="lt1"/>
              </a:solidFill>
              <a:cs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>
            <p:custDataLst>
              <p:tags r:id="rId7"/>
            </p:custDataLst>
          </p:nvPr>
        </p:nvSpPr>
        <p:spPr>
          <a:xfrm>
            <a:off x="388620" y="1184910"/>
            <a:ext cx="2505710" cy="18599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355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 </a:t>
            </a:r>
            <a:r>
              <a:rPr lang="zh-CN" altLang="en-US" sz="1355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语文学习中围绕文学作品展开的综合性学习场景，以审美体验为核心，学生在阅读文学作品时，通过感受语言、形象和情感，获得个性化审美体验，培养学生的审美能力、想象力和创造</a:t>
            </a:r>
            <a:r>
              <a:rPr lang="zh-CN" altLang="en-US" sz="1355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力。</a:t>
            </a:r>
            <a:endParaRPr lang="zh-CN" altLang="en-US" sz="1355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8"/>
            </p:custDataLst>
          </p:nvPr>
        </p:nvSpPr>
        <p:spPr>
          <a:xfrm>
            <a:off x="561975" y="774700"/>
            <a:ext cx="2011045" cy="50355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华文隶书" panose="02010800040101010101" charset="-122"/>
                <a:ea typeface="华文隶书" panose="02010800040101010101" charset="-122"/>
                <a:cs typeface="+mn-ea"/>
              </a:rPr>
              <a:t>情境</a:t>
            </a:r>
            <a:endParaRPr lang="zh-CN" altLang="en-US" sz="2800" b="1" dirty="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华文隶书" panose="02010800040101010101" charset="-122"/>
              <a:ea typeface="华文隶书" panose="02010800040101010101" charset="-122"/>
              <a:cs typeface="+mn-ea"/>
            </a:endParaRPr>
          </a:p>
        </p:txBody>
      </p:sp>
      <p:sp>
        <p:nvSpPr>
          <p:cNvPr id="35" name="矩形 34"/>
          <p:cNvSpPr/>
          <p:nvPr>
            <p:custDataLst>
              <p:tags r:id="rId9"/>
            </p:custDataLst>
          </p:nvPr>
        </p:nvSpPr>
        <p:spPr>
          <a:xfrm>
            <a:off x="214630" y="3444240"/>
            <a:ext cx="3028315" cy="16484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355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   </a:t>
            </a:r>
            <a:r>
              <a:rPr lang="zh-CN" altLang="en-US" sz="1355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基于阅读内容进行口头或书面创作，如续写故事、改写情节、创作诗歌等，将阅读感悟转化为独特的表达。融合多元形式：结合朗读、讨论、角色扮演、绘画等多种方式，丰富学习体验。</a:t>
            </a:r>
            <a:endParaRPr lang="zh-CN" altLang="en-US" sz="1355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6" name="矩形 35"/>
          <p:cNvSpPr/>
          <p:nvPr>
            <p:custDataLst>
              <p:tags r:id="rId10"/>
            </p:custDataLst>
          </p:nvPr>
        </p:nvSpPr>
        <p:spPr>
          <a:xfrm>
            <a:off x="492125" y="3091180"/>
            <a:ext cx="2402205" cy="43942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gradFill>
                  <a:gsLst>
                    <a:gs pos="2000">
                      <a:srgbClr val="CDFBCD"/>
                    </a:gs>
                    <a:gs pos="67000">
                      <a:srgbClr val="72D773"/>
                    </a:gs>
                    <a:gs pos="98000">
                      <a:srgbClr val="72D673"/>
                    </a:gs>
                    <a:gs pos="35000">
                      <a:srgbClr val="A9E4A9"/>
                    </a:gs>
                  </a:gsLst>
                  <a:lin ang="16200000" scaled="0"/>
                </a:gradFill>
                <a:latin typeface="华文隶书" panose="02010800040101010101" charset="-122"/>
                <a:ea typeface="华文隶书" panose="02010800040101010101" charset="-122"/>
                <a:cs typeface="+mn-ea"/>
              </a:rPr>
              <a:t>任务</a:t>
            </a:r>
            <a:endParaRPr lang="zh-CN" altLang="en-US" sz="2800" b="1">
              <a:gradFill>
                <a:gsLst>
                  <a:gs pos="2000">
                    <a:srgbClr val="CDFBCD"/>
                  </a:gs>
                  <a:gs pos="67000">
                    <a:srgbClr val="72D773"/>
                  </a:gs>
                  <a:gs pos="98000">
                    <a:srgbClr val="72D673"/>
                  </a:gs>
                  <a:gs pos="35000">
                    <a:srgbClr val="A9E4A9"/>
                  </a:gs>
                </a:gsLst>
                <a:lin ang="16200000" scaled="0"/>
              </a:gradFill>
              <a:latin typeface="华文隶书" panose="02010800040101010101" charset="-122"/>
              <a:ea typeface="华文隶书" panose="02010800040101010101" charset="-122"/>
              <a:cs typeface="+mn-ea"/>
            </a:endParaRPr>
          </a:p>
        </p:txBody>
      </p:sp>
      <p:sp>
        <p:nvSpPr>
          <p:cNvPr id="37" name="矩形 36"/>
          <p:cNvSpPr/>
          <p:nvPr>
            <p:custDataLst>
              <p:tags r:id="rId11"/>
            </p:custDataLst>
          </p:nvPr>
        </p:nvSpPr>
        <p:spPr>
          <a:xfrm>
            <a:off x="5985510" y="2945765"/>
            <a:ext cx="2600960" cy="14414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对应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审美创造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这一核心素养：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提升审美能力，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培养想象力，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发展语言能力。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355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355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8" name="矩形 37"/>
          <p:cNvSpPr/>
          <p:nvPr>
            <p:custDataLst>
              <p:tags r:id="rId12"/>
            </p:custDataLst>
          </p:nvPr>
        </p:nvSpPr>
        <p:spPr>
          <a:xfrm>
            <a:off x="5989018" y="2241127"/>
            <a:ext cx="2403448" cy="56830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+mn-ea"/>
              </a:rPr>
              <a:t>能力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  <a:cs typeface="+mn-ea"/>
            </a:endParaRPr>
          </a:p>
        </p:txBody>
      </p:sp>
      <p:sp>
        <p:nvSpPr>
          <p:cNvPr id="39" name="弧形 38"/>
          <p:cNvSpPr/>
          <p:nvPr>
            <p:custDataLst>
              <p:tags r:id="rId13"/>
            </p:custDataLst>
          </p:nvPr>
        </p:nvSpPr>
        <p:spPr>
          <a:xfrm rot="13140000">
            <a:off x="3215977" y="2013300"/>
            <a:ext cx="2117521" cy="2117521"/>
          </a:xfrm>
          <a:prstGeom prst="arc">
            <a:avLst>
              <a:gd name="adj1" fmla="val 16909494"/>
              <a:gd name="adj2" fmla="val 103454"/>
            </a:avLst>
          </a:prstGeom>
          <a:ln w="6350">
            <a:gradFill>
              <a:gsLst>
                <a:gs pos="0">
                  <a:schemeClr val="accent5">
                    <a:alpha val="0"/>
                  </a:schemeClr>
                </a:gs>
                <a:gs pos="19000">
                  <a:schemeClr val="accent6">
                    <a:lumMod val="60000"/>
                    <a:lumOff val="40000"/>
                  </a:schemeClr>
                </a:gs>
                <a:gs pos="18000">
                  <a:srgbClr val="5B9BD5">
                    <a:alpha val="100000"/>
                  </a:srgbClr>
                </a:gs>
                <a:gs pos="17000">
                  <a:srgbClr val="5B9BD5">
                    <a:alpha val="100000"/>
                  </a:srgbClr>
                </a:gs>
                <a:gs pos="15000">
                  <a:srgbClr val="5B9BD5">
                    <a:alpha val="100000"/>
                  </a:srgbClr>
                </a:gs>
                <a:gs pos="1000">
                  <a:schemeClr val="accent6">
                    <a:lumMod val="60000"/>
                    <a:lumOff val="40000"/>
                  </a:schemeClr>
                </a:gs>
                <a:gs pos="0">
                  <a:schemeClr val="accent5">
                    <a:alpha val="100000"/>
                  </a:schemeClr>
                </a:gs>
              </a:gsLst>
              <a:lin ang="5040000" scaled="0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5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525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>
            <p:custDataLst>
              <p:tags r:id="rId14"/>
            </p:custDataLst>
          </p:nvPr>
        </p:nvSpPr>
        <p:spPr>
          <a:xfrm>
            <a:off x="3687978" y="2725413"/>
            <a:ext cx="1186512" cy="74314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3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文学阅读</a:t>
            </a:r>
            <a:endParaRPr lang="zh-CN" altLang="en-US" sz="203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3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创意</a:t>
            </a:r>
            <a:r>
              <a:rPr lang="zh-CN" altLang="en-US" sz="203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表达</a:t>
            </a:r>
            <a:endParaRPr lang="zh-CN" altLang="en-US" sz="203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2" name="椭圆 41"/>
          <p:cNvSpPr/>
          <p:nvPr>
            <p:custDataLst>
              <p:tags r:id="rId15"/>
            </p:custDataLst>
          </p:nvPr>
        </p:nvSpPr>
        <p:spPr>
          <a:xfrm>
            <a:off x="5340778" y="2809503"/>
            <a:ext cx="440472" cy="440472"/>
          </a:xfrm>
          <a:prstGeom prst="ellipse">
            <a:avLst/>
          </a:prstGeom>
          <a:gradFill>
            <a:gsLst>
              <a:gs pos="50000">
                <a:schemeClr val="accent6">
                  <a:lumMod val="80000"/>
                  <a:lumOff val="20000"/>
                  <a:alpha val="100000"/>
                </a:schemeClr>
              </a:gs>
              <a:gs pos="100000">
                <a:schemeClr val="accent6">
                  <a:alpha val="100000"/>
                </a:schemeClr>
              </a:gs>
              <a:gs pos="0">
                <a:schemeClr val="accent6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525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3" name="椭圆 42"/>
          <p:cNvSpPr/>
          <p:nvPr>
            <p:custDataLst>
              <p:tags r:id="rId16"/>
            </p:custDataLst>
          </p:nvPr>
        </p:nvSpPr>
        <p:spPr>
          <a:xfrm>
            <a:off x="3441958" y="3995905"/>
            <a:ext cx="440472" cy="4404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39700" dist="50800" dir="2700000" algn="tl" rotWithShape="0">
              <a:schemeClr val="accent5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525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4" name="椭圆 43"/>
          <p:cNvSpPr/>
          <p:nvPr>
            <p:custDataLst>
              <p:tags r:id="rId17"/>
            </p:custDataLst>
          </p:nvPr>
        </p:nvSpPr>
        <p:spPr>
          <a:xfrm>
            <a:off x="3363918" y="1758113"/>
            <a:ext cx="440472" cy="44047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39700" dist="50800" dir="2700000" algn="tl" rotWithShape="0">
              <a:schemeClr val="accent5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525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5" name="图片 4" descr="343439383331313b343532303032303bb8f6c8cbd0c5cfa2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50895" y="2922493"/>
            <a:ext cx="217145" cy="217145"/>
          </a:xfrm>
          <a:prstGeom prst="rect">
            <a:avLst/>
          </a:prstGeom>
        </p:spPr>
      </p:pic>
      <p:pic>
        <p:nvPicPr>
          <p:cNvPr id="46" name="图片 3" descr="343439383331313b343532303031393bd2b5bca8b9dcc0ed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553991" y="4126611"/>
            <a:ext cx="217145" cy="217145"/>
          </a:xfrm>
          <a:prstGeom prst="rect">
            <a:avLst/>
          </a:prstGeom>
        </p:spPr>
      </p:pic>
      <p:pic>
        <p:nvPicPr>
          <p:cNvPr id="47" name="图片 16" descr="343439383331313b343532303033323bd3a6d3c3b9dcc0ed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470684" y="1869668"/>
            <a:ext cx="217145" cy="217145"/>
          </a:xfrm>
          <a:prstGeom prst="rect">
            <a:avLst/>
          </a:prstGeom>
        </p:spPr>
      </p:pic>
      <p:sp>
        <p:nvSpPr>
          <p:cNvPr id="48" name="弧形 47"/>
          <p:cNvSpPr/>
          <p:nvPr>
            <p:custDataLst>
              <p:tags r:id="rId27"/>
            </p:custDataLst>
          </p:nvPr>
        </p:nvSpPr>
        <p:spPr>
          <a:xfrm rot="20393373">
            <a:off x="3214540" y="2013300"/>
            <a:ext cx="2117521" cy="2117521"/>
          </a:xfrm>
          <a:prstGeom prst="arc">
            <a:avLst>
              <a:gd name="adj1" fmla="val 16909494"/>
              <a:gd name="adj2" fmla="val 103454"/>
            </a:avLst>
          </a:prstGeom>
          <a:ln w="6350"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95000">
                  <a:schemeClr val="accent6">
                    <a:lumMod val="75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5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525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49" name="弧形 48"/>
          <p:cNvSpPr/>
          <p:nvPr>
            <p:custDataLst>
              <p:tags r:id="rId28"/>
            </p:custDataLst>
          </p:nvPr>
        </p:nvSpPr>
        <p:spPr>
          <a:xfrm rot="6016544">
            <a:off x="3214540" y="2012821"/>
            <a:ext cx="2117521" cy="2117521"/>
          </a:xfrm>
          <a:prstGeom prst="arc">
            <a:avLst>
              <a:gd name="adj1" fmla="val 16909494"/>
              <a:gd name="adj2" fmla="val 103454"/>
            </a:avLst>
          </a:prstGeom>
          <a:ln w="6350">
            <a:gradFill>
              <a:gsLst>
                <a:gs pos="0">
                  <a:schemeClr val="accent6">
                    <a:alpha val="0"/>
                  </a:schemeClr>
                </a:gs>
                <a:gs pos="35000">
                  <a:schemeClr val="accent6">
                    <a:alpha val="100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6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525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9"/>
          <a:srcRect l="7313" t="5222" r="7051" b="2444"/>
          <a:stretch>
            <a:fillRect/>
          </a:stretch>
        </p:blipFill>
        <p:spPr>
          <a:xfrm>
            <a:off x="6566535" y="969645"/>
            <a:ext cx="1248410" cy="1224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25727"/>
          <a:stretch>
            <a:fillRect/>
          </a:stretch>
        </p:blipFill>
        <p:spPr>
          <a:xfrm>
            <a:off x="0" y="0"/>
            <a:ext cx="9144000" cy="8178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8" name="文本框 7"/>
          <p:cNvSpPr txBox="1"/>
          <p:nvPr/>
        </p:nvSpPr>
        <p:spPr>
          <a:xfrm>
            <a:off x="571500" y="209550"/>
            <a:ext cx="29851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二年级下册第六单元</a:t>
            </a:r>
            <a:endParaRPr lang="zh-CN" altLang="en-US" sz="2000">
              <a:solidFill>
                <a:schemeClr val="accent6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3594" t="4074" r="6589" b="13066"/>
          <a:stretch>
            <a:fillRect/>
          </a:stretch>
        </p:blipFill>
        <p:spPr>
          <a:xfrm>
            <a:off x="661035" y="817880"/>
            <a:ext cx="2997835" cy="39465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91610" y="961390"/>
            <a:ext cx="4857115" cy="36061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ts val="3600"/>
              </a:lnSpc>
            </a:pPr>
            <a:r>
              <a:rPr lang="en-US" altLang="zh-CN"/>
              <a:t>            </a:t>
            </a:r>
            <a:r>
              <a:rPr lang="zh-CN" altLang="en-US" sz="2000"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我们</a:t>
            </a:r>
            <a:r>
              <a:rPr lang="zh-CN" altLang="en-US" sz="200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可创设</a:t>
            </a:r>
            <a:r>
              <a:rPr lang="en-US" altLang="zh-CN" sz="200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000" b="1">
                <a:solidFill>
                  <a:schemeClr val="accent6">
                    <a:lumMod val="75000"/>
                  </a:schemeClr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如果革命文物会说话</a:t>
            </a:r>
            <a:r>
              <a:rPr lang="en-US" altLang="zh-CN" sz="200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 sz="200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的情境，以</a:t>
            </a:r>
            <a:r>
              <a:rPr lang="en-US" altLang="zh-CN" sz="200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00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一盏清油灯、一根扁担、一张照片、一幅题词</a:t>
            </a:r>
            <a:r>
              <a:rPr lang="en-US" altLang="zh-CN" sz="200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 sz="200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等具体可感的革命文物作为载体，串联起《八角楼上》《朱德的扁担》等整个单元的课文，引导学生通过阅读与革命文物相关的故事，感知革命先辈</a:t>
            </a:r>
            <a:r>
              <a:rPr lang="zh-CN" sz="200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优秀</a:t>
            </a:r>
            <a:r>
              <a:rPr lang="zh-CN" altLang="en-US" sz="200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品质。</a:t>
            </a:r>
            <a:endParaRPr lang="zh-CN" altLang="en-US" sz="200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16280" y="3014345"/>
            <a:ext cx="1461770" cy="119189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26785" y="1087120"/>
            <a:ext cx="2759075" cy="38544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19050">
                <a:solidFill>
                  <a:srgbClr val="C00000"/>
                </a:solidFill>
              </a:ln>
              <a:noFill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39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7" grpId="0"/>
      <p:bldP spid="7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MAX_ITEMCNT" val="4"/>
  <p:tag name="KSO_WM_DIAGRAM_MIN_ITEMCNT" val="2"/>
  <p:tag name="KSO_WM_DIAGRAM_VIRTUALLY_FRAME" val="{&quot;height&quot;:287.7313385826772,&quot;left&quot;:60.8,&quot;top&quot;:117.3,&quot;width&quot;:598.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45_3*n_h_h_a*1_2_3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287.7313385826772,&quot;left&quot;:60.8,&quot;top&quot;:117.3,&quot;width&quot;:598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45_3*n_h_h_a*1_2_2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287.7313385826772,&quot;left&quot;:60.8,&quot;top&quot;:117.3,&quot;width&quot;:598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45_3*n_h_h_a*1_2_1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287.7313385826772,&quot;left&quot;:60.8,&quot;top&quot;:117.3,&quot;width&quot;:598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2_1"/>
  <p:tag name="KSO_WM_DIAGRAM_MAX_ITEMCNT" val="4"/>
  <p:tag name="KSO_WM_DIAGRAM_MIN_ITEMCNT" val="2"/>
  <p:tag name="KSO_WM_DIAGRAM_VIRTUALLY_FRAME" val="{&quot;height&quot;:287.7313385826772,&quot;left&quot;:60.8,&quot;top&quot;:117.3,&quot;width&quot;:598.4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6,&quot;pos&quot;:0,&quot;transparency&quot;:0},{&quot;brightness&quot;:0,&quot;colorType&quot;:2,&quot;pos&quot;:1,&quot;rgb&quot;:&quot;#ffffff&quot;,&quot;transparency&quot;:0},{&quot;brightness&quot;:0.800000011920929,&quot;colorType&quot;:1,&quot;foreColorIndex&quot;:6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5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1_1"/>
  <p:tag name="KSO_WM_DIAGRAM_MAX_ITEMCNT" val="4"/>
  <p:tag name="KSO_WM_DIAGRAM_MIN_ITEMCNT" val="2"/>
  <p:tag name="KSO_WM_DIAGRAM_VIRTUALLY_FRAME" val="{&quot;height&quot;:287.7313385826772,&quot;left&quot;:60.8,&quot;top&quot;:117.3,&quot;width&quot;:598.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6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3_1"/>
  <p:tag name="KSO_WM_DIAGRAM_MAX_ITEMCNT" val="4"/>
  <p:tag name="KSO_WM_DIAGRAM_MIN_ITEMCNT" val="2"/>
  <p:tag name="KSO_WM_DIAGRAM_VIRTUALLY_FRAME" val="{&quot;height&quot;:287.7313385826772,&quot;left&quot;:60.8,&quot;top&quot;:117.3,&quot;width&quot;:598.4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10,&quot;pos&quot;:0,&quot;transparency&quot;:0},{&quot;brightness&quot;:0,&quot;colorType&quot;:2,&quot;pos&quot;:1,&quot;rgb&quot;:&quot;#ffffff&quot;,&quot;transparency&quot;:0},{&quot;brightness&quot;:0.800000011920929,&quot;colorType&quot;:1,&quot;foreColorIndex&quot;:7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i*1_1_4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4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6000000238418579,&quot;colorType&quot;:1,&quot;foreColorIndex&quot;:5,&quot;pos&quot;:1,&quot;transparency&quot;:0.64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9,10,9,10,9,10]}"/>
</p:tagLst>
</file>

<file path=ppt/tags/tag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i*1_1_2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9,10,9,10,9,10]}"/>
</p:tagLst>
</file>

<file path=ppt/tags/tag19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0957_2*n_h_i*1_1_1"/>
  <p:tag name="KSO_WM_TEMPLATE_CATEGORY" val="diagram"/>
  <p:tag name="KSO_WM_TEMPLATE_INDEX" val="2023095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.5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9,10,9,10,9,10]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i*1_1_3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3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9,10,9,10,9,10]}"/>
</p:tagLst>
</file>

<file path=ppt/tags/tag2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57_2*n_h_h_f*1_2_1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9,10,9,10,9,10]}"/>
</p:tagLst>
</file>

<file path=ppt/tags/tag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57_2*n_h_h_a*1_2_1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9,10,9,10,9,10]}"/>
</p:tagLst>
</file>

<file path=ppt/tags/tag2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57_2*n_h_h_f*1_2_3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9,10,9,10,9,10]}"/>
</p:tagLst>
</file>

<file path=ppt/tags/tag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57_2*n_h_h_a*1_2_3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9,10,9,10,9,10]}"/>
</p:tagLst>
</file>

<file path=ppt/tags/tag2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57_2*n_h_h_f*1_2_2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根据需要可酌情增减文字，以便观者准确地理解您传达的思想"/>
  <p:tag name="KSO_WM_UNIT_TEXT_FILL_FORE_SCHEMECOLOR_INDEX" val="1"/>
  <p:tag name="KSO_WM_UNIT_TEXT_FILL_TYPE" val="1"/>
  <p:tag name="KSO_WM_DIAGRAM_USE_COLOR_VALUE" val="{&quot;color_scheme&quot;:1,&quot;color_type&quot;:1,&quot;theme_color_indexes&quot;:[9,10,9,10,9,10]}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57_2*n_h_h_a*1_2_2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9,10,9,10,9,10]}"/>
</p:tagLst>
</file>

<file path=ppt/tags/tag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3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3499999940395355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9,10,9,10,9,10]}"/>
</p:tagLst>
</file>

<file path=ppt/tags/tag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0957_2*n_h_a*1_1_1"/>
  <p:tag name="KSO_WM_TEMPLATE_CATEGORY" val="diagram"/>
  <p:tag name="KSO_WM_TEMPLATE_INDEX" val="202309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9,10,9,10,9,10]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2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9,10,9,10,9,10]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3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9,10,9,10,9,10]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1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9,10,9,10,9,10]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2*n_h_h_x*1_2_2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73*73"/>
  <p:tag name="KSO_WM_UNIT_TYPE" val="n_h_h_x"/>
  <p:tag name="KSO_WM_UNIT_INDEX" val="1_2_2_1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9,10,9,10,9,10]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2*n_h_h_x*1_2_3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64*69"/>
  <p:tag name="KSO_WM_UNIT_TYPE" val="n_h_h_x"/>
  <p:tag name="KSO_WM_UNIT_INDEX" val="1_2_3_1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9,10,9,10,9,10]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2*n_h_h_x*1_2_1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73*73"/>
  <p:tag name="KSO_WM_UNIT_TYPE" val="n_h_h_x"/>
  <p:tag name="KSO_WM_UNIT_INDEX" val="1_2_1_1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9,10,9,10,9,10]}"/>
</p:tagLst>
</file>

<file path=ppt/tags/tag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1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3499999940395355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9,10,9,10,9,10]}"/>
</p:tagLst>
</file>

<file path=ppt/tags/tag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2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426,&quot;left&quot;:12.05,&quot;top&quot;:61,&quot;width&quot;:671.0662992125983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3499999940395355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9,10,9,10,9,10]}"/>
</p:tagLst>
</file>

<file path=ppt/tags/tag37.xml><?xml version="1.0" encoding="utf-8"?>
<p:tagLst xmlns:p="http://schemas.openxmlformats.org/presentationml/2006/main">
  <p:tag name="KSO_WM_DIAGRAM_VIRTUALLY_FRAME" val="{&quot;height&quot;:285,&quot;left&quot;:55.4,&quot;top&quot;:96.4,&quot;width&quot;:608.3}"/>
</p:tagLst>
</file>

<file path=ppt/tags/tag38.xml><?xml version="1.0" encoding="utf-8"?>
<p:tagLst xmlns:p="http://schemas.openxmlformats.org/presentationml/2006/main">
  <p:tag name="KSO_WM_DIAGRAM_VIRTUALLY_FRAME" val="{&quot;height&quot;:285,&quot;left&quot;:55.4,&quot;top&quot;:96.4,&quot;width&quot;:608.3}"/>
</p:tagLst>
</file>

<file path=ppt/tags/tag39.xml><?xml version="1.0" encoding="utf-8"?>
<p:tagLst xmlns:p="http://schemas.openxmlformats.org/presentationml/2006/main">
  <p:tag name="KSO_WM_DIAGRAM_VIRTUALLY_FRAME" val="{&quot;height&quot;:285,&quot;left&quot;:55.4,&quot;top&quot;:96.4,&quot;width&quot;:608.3}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0.xml><?xml version="1.0" encoding="utf-8"?>
<p:tagLst xmlns:p="http://schemas.openxmlformats.org/presentationml/2006/main">
  <p:tag name="KSO_WM_DIAGRAM_VIRTUALLY_FRAME" val="{&quot;height&quot;:285,&quot;left&quot;:55.4,&quot;top&quot;:96.4,&quot;width&quot;:608.3}"/>
</p:tagLst>
</file>

<file path=ppt/tags/tag41.xml><?xml version="1.0" encoding="utf-8"?>
<p:tagLst xmlns:p="http://schemas.openxmlformats.org/presentationml/2006/main">
  <p:tag name="KSO_WM_DIAGRAM_VIRTUALLY_FRAME" val="{&quot;height&quot;:285,&quot;left&quot;:55.4,&quot;top&quot;:96.4,&quot;width&quot;:608.3}"/>
</p:tagLst>
</file>

<file path=ppt/tags/tag42.xml><?xml version="1.0" encoding="utf-8"?>
<p:tagLst xmlns:p="http://schemas.openxmlformats.org/presentationml/2006/main">
  <p:tag name="KSO_WM_DIAGRAM_VIRTUALLY_FRAME" val="{&quot;height&quot;:285,&quot;left&quot;:55.4,&quot;top&quot;:96.4,&quot;width&quot;:608.3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77_1*q_i*1_1"/>
  <p:tag name="KSO_WM_TEMPLATE_CATEGORY" val="diagram"/>
  <p:tag name="KSO_WM_TEMPLATE_INDEX" val="20231077"/>
  <p:tag name="KSO_WM_UNIT_LAYERLEVEL" val="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01875361300597,&quot;left&quot;:33.531732283464564,&quot;top&quot;:38.08857594940257,&quot;width&quot;:662.6182677165355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0.3499999940395355,&quot;colorType&quot;:1,&quot;foreColorIndex&quot;:13,&quot;transparency&quot;:0.94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6"/>
  <p:tag name="KSO_WM_UNIT_FILL_FORE_SCHEMECOLOR_INDEX_BRIGHTNESS" val="0"/>
  <p:tag name="KSO_WM_DIAGRAM_USE_COLOR_VALUE" val="{&quot;color_scheme&quot;:1,&quot;color_type&quot;:1,&quot;theme_color_indexes&quot;:[10,10,10,10,10,10]}"/>
</p:tagLst>
</file>

<file path=ppt/tags/tag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3"/>
  <p:tag name="KSO_WM_UNIT_ID" val="diagram20231077_1*q_h_i*1_1_3"/>
  <p:tag name="KSO_WM_TEMPLATE_CATEGORY" val="diagram"/>
  <p:tag name="KSO_WM_TEMPLATE_INDEX" val="2023107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0.06142405059745,&quot;left&quot;:28.35,&quot;top&quot;:38.08857594940257,&quot;width&quot;:668.2}"/>
  <p:tag name="KSO_WM_DIAGRAM_COLOR_MATCH_VALUE" val="{&quot;shape&quot;:{&quot;fill&quot;:{&quot;gradient&quot;:[{&quot;brightness&quot;:0.4000000059604645,&quot;colorType&quot;:1,&quot;foreColorIndex&quot;:5,&quot;pos&quot;:0.25,&quot;transparency&quot;:0},{&quot;brightness&quot;:0,&quot;colorType&quot;:1,&quot;foreColorIndex&quot;:5,&quot;pos&quot;:0.899999976158142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10,10,10,10,10,10]}"/>
</p:tagLst>
</file>

<file path=ppt/tags/tag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231077_1*q_h_i*1_2_3"/>
  <p:tag name="KSO_WM_TEMPLATE_CATEGORY" val="diagram"/>
  <p:tag name="KSO_WM_TEMPLATE_INDEX" val="2023107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0.06142405059745,&quot;left&quot;:28.35,&quot;top&quot;:38.08857594940257,&quot;width&quot;:668.2}"/>
  <p:tag name="KSO_WM_DIAGRAM_COLOR_MATCH_VALUE" val="{&quot;shape&quot;:{&quot;fill&quot;:{&quot;gradient&quot;:[{&quot;brightness&quot;:0.4000000059604645,&quot;colorType&quot;:1,&quot;foreColorIndex&quot;:6,&quot;pos&quot;:0.25,&quot;transparency&quot;:0},{&quot;brightness&quot;:0,&quot;colorType&quot;:1,&quot;foreColorIndex&quot;:6,&quot;pos&quot;:0.8999999761581421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10,10,10,10,10,10]}"/>
</p:tagLst>
</file>

<file path=ppt/tags/tag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3"/>
  <p:tag name="KSO_WM_UNIT_ID" val="diagram20231077_1*q_h_i*1_3_3"/>
  <p:tag name="KSO_WM_TEMPLATE_CATEGORY" val="diagram"/>
  <p:tag name="KSO_WM_TEMPLATE_INDEX" val="2023107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0.06142405059745,&quot;left&quot;:28.35,&quot;top&quot;:38.08857594940257,&quot;width&quot;:668.2}"/>
  <p:tag name="KSO_WM_DIAGRAM_COLOR_MATCH_VALUE" val="{&quot;shape&quot;:{&quot;fill&quot;:{&quot;gradient&quot;:[{&quot;brightness&quot;:0.4000000059604645,&quot;colorType&quot;:1,&quot;foreColorIndex&quot;:7,&quot;pos&quot;:0.25,&quot;transparency&quot;:0},{&quot;brightness&quot;:0,&quot;colorType&quot;:1,&quot;foreColorIndex&quot;:7,&quot;pos&quot;:0.8999999761581421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10,10,10,10,10,10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1_1"/>
  <p:tag name="KSO_WM_UNIT_ID" val="diagram20231077_1*q_h_i*1_1_1"/>
  <p:tag name="KSO_WM_TEMPLATE_CATEGORY" val="diagram"/>
  <p:tag name="KSO_WM_TEMPLATE_INDEX" val="2023107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0.06142405059745,&quot;left&quot;:28.35,&quot;top&quot;:38.08857594940257,&quot;width&quot;:668.2}"/>
  <p:tag name="KSO_WM_DIAGRAM_COLOR_MATCH_VALUE" val="{&quot;shape&quot;:{&quot;fill&quot;:{&quot;gradient&quot;:[{&quot;brightness&quot;:0.4000000059604645,&quot;colorType&quot;:1,&quot;foreColorIndex&quot;:5,&quot;pos&quot;:0.25,&quot;transparency&quot;:0},{&quot;brightness&quot;:0,&quot;colorType&quot;:1,&quot;foreColorIndex&quot;:5,&quot;pos&quot;:0.899999976158142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DIAGRAM_USE_COLOR_VALUE" val="{&quot;color_scheme&quot;:1,&quot;color_type&quot;:1,&quot;theme_color_indexes&quot;:[10,10,10,10,10,10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2_1"/>
  <p:tag name="KSO_WM_UNIT_ID" val="diagram20231077_1*q_h_i*1_2_1"/>
  <p:tag name="KSO_WM_TEMPLATE_CATEGORY" val="diagram"/>
  <p:tag name="KSO_WM_TEMPLATE_INDEX" val="2023107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0.06142405059745,&quot;left&quot;:28.35,&quot;top&quot;:38.08857594940257,&quot;width&quot;:668.2}"/>
  <p:tag name="KSO_WM_DIAGRAM_COLOR_MATCH_VALUE" val="{&quot;shape&quot;:{&quot;fill&quot;:{&quot;gradient&quot;:[{&quot;brightness&quot;:0.4000000059604645,&quot;colorType&quot;:1,&quot;foreColorIndex&quot;:6,&quot;pos&quot;:0.25,&quot;transparency&quot;:0},{&quot;brightness&quot;:0,&quot;colorType&quot;:1,&quot;foreColorIndex&quot;:6,&quot;pos&quot;:0.8999999761581421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DIAGRAM_USE_COLOR_VALUE" val="{&quot;color_scheme&quot;:1,&quot;color_type&quot;:1,&quot;theme_color_indexes&quot;:[10,10,10,10,10,10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3_1"/>
  <p:tag name="KSO_WM_UNIT_ID" val="diagram20231077_1*q_h_i*1_3_1"/>
  <p:tag name="KSO_WM_TEMPLATE_CATEGORY" val="diagram"/>
  <p:tag name="KSO_WM_TEMPLATE_INDEX" val="2023107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0.06142405059745,&quot;left&quot;:28.35,&quot;top&quot;:38.08857594940257,&quot;width&quot;:668.2}"/>
  <p:tag name="KSO_WM_DIAGRAM_COLOR_MATCH_VALUE" val="{&quot;shape&quot;:{&quot;fill&quot;:{&quot;gradient&quot;:[{&quot;brightness&quot;:0.4000000059604645,&quot;colorType&quot;:1,&quot;foreColorIndex&quot;:7,&quot;pos&quot;:0.25,&quot;transparency&quot;:0},{&quot;brightness&quot;:0,&quot;colorType&quot;:1,&quot;foreColorIndex&quot;:7,&quot;pos&quot;:0.8999999761581421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DIAGRAM_USE_COLOR_VALUE" val="{&quot;color_scheme&quot;:1,&quot;color_type&quot;:1,&quot;theme_color_indexes&quot;:[10,10,10,10,10,10]}"/>
</p:tagLst>
</file>

<file path=ppt/tags/tag5.xml><?xml version="1.0" encoding="utf-8"?>
<p:tagLst xmlns:p="http://schemas.openxmlformats.org/presentationml/2006/main">
  <p:tag name="KSO_WM_DIAGRAM_VIRTUALLY_FRAME" val="{&quot;height&quot;:189.25000000000003,&quot;left&quot;:277.5,&quot;top&quot;:104.36251968503936,&quot;width&quot;:385.65}"/>
</p:tagLst>
</file>

<file path=ppt/tags/tag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1077_1*q_h_a*1_2_1"/>
  <p:tag name="KSO_WM_TEMPLATE_CATEGORY" val="diagram"/>
  <p:tag name="KSO_WM_TEMPLATE_INDEX" val="20231077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0.06142405059745,&quot;left&quot;:28.35,&quot;top&quot;:38.08857594940257,&quot;width&quot;:668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10,10,10,10,10,10]}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1077_1*q_h_f*1_2_1"/>
  <p:tag name="KSO_WM_TEMPLATE_CATEGORY" val="diagram"/>
  <p:tag name="KSO_WM_TEMPLATE_INDEX" val="20231077"/>
  <p:tag name="KSO_WM_UNIT_LAYERLEVEL" val="1_1_1"/>
  <p:tag name="KSO_WM_TAG_VERSION" val="3.0"/>
  <p:tag name="KSO_WM_BEAUTIFY_FLAG" val="#wm#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0.06142405059745,&quot;left&quot;:28.35,&quot;top&quot;:38.08857594940257,&quot;width&quot;:668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10,10,10,10,10,10]}"/>
</p:tagLst>
</file>

<file path=ppt/tags/tag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31077_1*q_h_i*1_2_2"/>
  <p:tag name="KSO_WM_TEMPLATE_CATEGORY" val="diagram"/>
  <p:tag name="KSO_WM_TEMPLATE_INDEX" val="2023107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0.06142405059745,&quot;left&quot;:28.35,&quot;top&quot;:38.08857594940257,&quot;width&quot;:668.2}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.8500000238418579,&quot;transparency&quot;:1},{&quot;brightness&quot;:0,&quot;colorType&quot;:1,&quot;foreColorIndex&quot;:6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10,10,10,10,10,10]}"/>
</p:tagLst>
</file>

<file path=ppt/tags/tag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1077_1*q_h_a*1_3_1"/>
  <p:tag name="KSO_WM_TEMPLATE_CATEGORY" val="diagram"/>
  <p:tag name="KSO_WM_TEMPLATE_INDEX" val="20231077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0.06142405059745,&quot;left&quot;:28.35,&quot;top&quot;:38.08857594940257,&quot;width&quot;:668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10,10,10,10,10,10]}"/>
</p:tagLst>
</file>

<file path=ppt/tags/tag5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31077_1*q_h_f*1_3_1"/>
  <p:tag name="KSO_WM_TEMPLATE_CATEGORY" val="diagram"/>
  <p:tag name="KSO_WM_TEMPLATE_INDEX" val="20231077"/>
  <p:tag name="KSO_WM_UNIT_LAYERLEVEL" val="1_1_1"/>
  <p:tag name="KSO_WM_TAG_VERSION" val="3.0"/>
  <p:tag name="KSO_WM_BEAUTIFY_FLAG" val="#wm#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0.06142405059745,&quot;left&quot;:28.35,&quot;top&quot;:38.08857594940257,&quot;width&quot;:668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&#10;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10,10,10,10,10,10]}"/>
</p:tagLst>
</file>

<file path=ppt/tags/tag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31077_1*q_h_i*1_3_2"/>
  <p:tag name="KSO_WM_TEMPLATE_CATEGORY" val="diagram"/>
  <p:tag name="KSO_WM_TEMPLATE_INDEX" val="2023107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0.06142405059745,&quot;left&quot;:28.35,&quot;top&quot;:38.08857594940257,&quot;width&quot;:668.2}"/>
  <p:tag name="KSO_WM_DIAGRAM_COLOR_MATCH_VALUE" val="{&quot;shape&quot;:{&quot;fill&quot;:{&quot;type&quot;:0},&quot;glow&quot;:{&quot;colorType&quot;:0},&quot;line&quot;:{&quot;gradient&quot;:[{&quot;brightness&quot;:0,&quot;colorType&quot;:1,&quot;foreColorIndex&quot;:7,&quot;pos&quot;:0.8500000238418579,&quot;transparency&quot;:1},{&quot;brightness&quot;:0,&quot;colorType&quot;:1,&quot;foreColorIndex&quot;:7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10,10,10,10,10,10]}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231077_1*q_h_a*1_1_1"/>
  <p:tag name="KSO_WM_TEMPLATE_CATEGORY" val="diagram"/>
  <p:tag name="KSO_WM_TEMPLATE_INDEX" val="20231077"/>
  <p:tag name="KSO_WM_UNIT_LAYERLEVEL" val="1_1_1"/>
  <p:tag name="KSO_WM_TAG_VERSION" val="3.0"/>
  <p:tag name="KSO_WM_BEAUTIFY_FLAG" val="#wm#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UNIT_VALUE" val="13"/>
  <p:tag name="KSO_WM_DIAGRAM_MAX_ITEMCNT" val="6"/>
  <p:tag name="KSO_WM_DIAGRAM_MIN_ITEMCNT" val="3"/>
  <p:tag name="KSO_WM_DIAGRAM_VIRTUALLY_FRAME" val="{&quot;height&quot;:390.06142405059745,&quot;left&quot;:28.35,&quot;top&quot;:38.08857594940257,&quot;width&quot;:668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10,10,10,10,10,10]}"/>
</p:tagLst>
</file>

<file path=ppt/tags/tag5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31077_1*q_h_f*1_1_1"/>
  <p:tag name="KSO_WM_TEMPLATE_CATEGORY" val="diagram"/>
  <p:tag name="KSO_WM_TEMPLATE_INDEX" val="20231077"/>
  <p:tag name="KSO_WM_UNIT_LAYERLEVEL" val="1_1_1"/>
  <p:tag name="KSO_WM_TAG_VERSION" val="3.0"/>
  <p:tag name="KSO_WM_BEAUTIFY_FLAG" val="#wm#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UNIT_VALUE" val="40"/>
  <p:tag name="KSO_WM_DIAGRAM_MAX_ITEMCNT" val="6"/>
  <p:tag name="KSO_WM_DIAGRAM_MIN_ITEMCNT" val="3"/>
  <p:tag name="KSO_WM_DIAGRAM_VIRTUALLY_FRAME" val="{&quot;height&quot;:390.06142405059745,&quot;left&quot;:28.35,&quot;top&quot;:38.08857594940257,&quot;width&quot;:668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&#10;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10,10,10,10,10,10]}"/>
</p:tagLst>
</file>

<file path=ppt/tags/tag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31077_1*q_h_i*1_1_2"/>
  <p:tag name="KSO_WM_TEMPLATE_CATEGORY" val="diagram"/>
  <p:tag name="KSO_WM_TEMPLATE_INDEX" val="2023107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0.06142405059745,&quot;left&quot;:28.35,&quot;top&quot;:38.08857594940257,&quot;width&quot;:668.2}"/>
  <p:tag name="KSO_WM_DIAGRAM_COLOR_MATCH_VALUE" val="{&quot;shape&quot;:{&quot;fill&quot;:{&quot;type&quot;:0},&quot;glow&quot;:{&quot;colorType&quot;:0},&quot;line&quot;:{&quot;gradient&quot;:[{&quot;brightness&quot;:0,&quot;colorType&quot;:2,&quot;pos&quot;:0.8500000238418579,&quot;rgb&quot;:&quot;#376fff&quot;,&quot;transparency&quot;:1},{&quot;brightness&quot;:0,&quot;colorType&quot;:1,&quot;foreColorIndex&quot;:5,&quot;pos&quot;:0.5,&quot;transparency&quot;:0},{&quot;brightness&quot;:0,&quot;colorType&quot;:1,&quot;foreColorIndex&quot;:5,&quot;pos&quot;:0.15000000596046448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10,10,10,10,10,10]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33199_1*m_h_i*1_2_3"/>
  <p:tag name="KSO_WM_TEMPLATE_CATEGORY" val="diagram"/>
  <p:tag name="KSO_WM_TEMPLATE_INDEX" val="2023319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2.26858267716534,&quot;left&quot;:45.65795275590551,&quot;top&quot;:72.58141732283464,&quot;width&quot;:634.173937007874}"/>
  <p:tag name="KSO_WM_DIAGRAM_COLOR_MATCH_VALUE" val="{&quot;shape&quot;:{&quot;fill&quot;:{&quot;solid&quot;:{&quot;brightness&quot;:0,&quot;colorType&quot;:1,&quot;foreColorIndex&quot;:5,&quot;transparency&quot;:1},&quot;type&quot;:1},&quot;glow&quot;:{&quot;colorType&quot;:0},&quot;line&quot;:{&quot;solidLine&quot;:{&quot;brightness&quot;:0.15000000596046448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3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DIAGRAM_VIRTUALLY_FRAME" val="{&quot;height&quot;:189.25000000000003,&quot;left&quot;:277.5,&quot;top&quot;:104.36251968503936,&quot;width&quot;:385.65}"/>
</p:tagLst>
</file>

<file path=ppt/tags/tag6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3199_1*m_h_f*1_1_1"/>
  <p:tag name="KSO_WM_TEMPLATE_CATEGORY" val="diagram"/>
  <p:tag name="KSO_WM_TEMPLATE_INDEX" val="20233199"/>
  <p:tag name="KSO_WM_UNIT_LAYERLEVEL" val="1_1_1"/>
  <p:tag name="KSO_WM_TAG_VERSION" val="3.0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2.26858267716534,&quot;left&quot;:45.65795275590551,&quot;top&quot;:72.58141732283464,&quot;width&quot;:634.1739370078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思想的提炼，请尽量言简意赅的阐述观点。单击此处输入项正文，文字是思想的提炼，请尽量言简意赅的阐述观点。单击输入项正文，文字是思想的提炼，请尽量言简意赅的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3199_1*m_h_a*1_1_1"/>
  <p:tag name="KSO_WM_TEMPLATE_CATEGORY" val="diagram"/>
  <p:tag name="KSO_WM_TEMPLATE_INDEX" val="20233199"/>
  <p:tag name="KSO_WM_UNIT_LAYERLEVEL" val="1_1_1"/>
  <p:tag name="KSO_WM_TAG_VERSION" val="3.0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2.26858267716534,&quot;left&quot;:45.65795275590551,&quot;top&quot;:72.58141732283464,&quot;width&quot;:634.1739370078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3199_1*m_h_i*1_1_2"/>
  <p:tag name="KSO_WM_TEMPLATE_CATEGORY" val="diagram"/>
  <p:tag name="KSO_WM_TEMPLATE_INDEX" val="2023319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2.26858267716534,&quot;left&quot;:45.65795275590551,&quot;top&quot;:72.58141732283464,&quot;width&quot;:634.173937007874}"/>
  <p:tag name="KSO_WM_DIAGRAM_COLOR_MATCH_VALUE" val="{&quot;shape&quot;:{&quot;fill&quot;:{&quot;type&quot;:0},&quot;glow&quot;:{&quot;colorType&quot;:0},&quot;line&quot;:{&quot;solidLine&quot;:{&quot;brightness&quot;:0.15000000596046448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4"/>
  <p:tag name="KSO_WM_UNIT_FILL_FORE_SCHEMECOLOR_INDEX_BRIGHTNESS" val="0"/>
  <p:tag name="KSO_WM_BEAUTIFY_FLAG" val="#wm#"/>
  <p:tag name="KSO_WM_UNIT_LINE_FORE_SCHEMECOLOR_INDEX" val="13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199_1*m_h_x*1_1_1"/>
  <p:tag name="KSO_WM_TEMPLATE_CATEGORY" val="diagram"/>
  <p:tag name="KSO_WM_TEMPLATE_INDEX" val="20233199"/>
  <p:tag name="KSO_WM_UNIT_LAYERLEVEL" val="1_1_1"/>
  <p:tag name="KSO_WM_TAG_VERSION" val="3.0"/>
  <p:tag name="KSO_WM_UNIT_VALUE" val="138*146"/>
  <p:tag name="KSO_WM_UNIT_TYPE" val="m_h_x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2.26858267716534,&quot;left&quot;:45.65795275590551,&quot;top&quot;:72.58141732283464,&quot;width&quot;:634.17393700787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BEAUTIFY_FLAG" val="#wm#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233199_1*m_h_i*1_1_1"/>
  <p:tag name="KSO_WM_TEMPLATE_CATEGORY" val="diagram"/>
  <p:tag name="KSO_WM_TEMPLATE_INDEX" val="2023319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2.26858267716534,&quot;left&quot;:45.65795275590551,&quot;top&quot;:72.58141732283464,&quot;width&quot;:634.173937007874}"/>
  <p:tag name="KSO_WM_DIAGRAM_COLOR_MATCH_VALUE" val="{&quot;shape&quot;:{&quot;fill&quot;:{&quot;type&quot;:0},&quot;glow&quot;:{&quot;colorType&quot;:0},&quot;line&quot;:{&quot;solidLine&quot;:{&quot;brightness&quot;:0.15000000596046448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4"/>
  <p:tag name="KSO_WM_UNIT_FILL_FORE_SCHEMECOLOR_INDEX_BRIGHTNESS" val="0"/>
  <p:tag name="KSO_WM_BEAUTIFY_FLAG" val="#wm#"/>
  <p:tag name="KSO_WM_UNIT_LINE_FORE_SCHEMECOLOR_INDEX" val="1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3199_1*m_h_f*1_2_1"/>
  <p:tag name="KSO_WM_TEMPLATE_CATEGORY" val="diagram"/>
  <p:tag name="KSO_WM_TEMPLATE_INDEX" val="20233199"/>
  <p:tag name="KSO_WM_UNIT_LAYERLEVEL" val="1_1_1"/>
  <p:tag name="KSO_WM_TAG_VERSION" val="3.0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2.26858267716534,&quot;left&quot;:45.65795275590551,&quot;top&quot;:72.58141732283464,&quot;width&quot;:634.1739370078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正文，文字是思想的提炼，请尽量言简意赅的阐述观点。单击此处输入正文，文字是思想的提炼请尽量言简意赅的阐述观点。单击输入正文，文字是思想的提炼，请言简意赅的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3199_1*m_h_a*1_2_1"/>
  <p:tag name="KSO_WM_TEMPLATE_CATEGORY" val="diagram"/>
  <p:tag name="KSO_WM_TEMPLATE_INDEX" val="20233199"/>
  <p:tag name="KSO_WM_UNIT_LAYERLEVEL" val="1_1_1"/>
  <p:tag name="KSO_WM_TAG_VERSION" val="3.0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2.26858267716534,&quot;left&quot;:45.65795275590551,&quot;top&quot;:72.58141732283464,&quot;width&quot;:634.1739370078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33199_1*m_h_i*1_2_2"/>
  <p:tag name="KSO_WM_TEMPLATE_CATEGORY" val="diagram"/>
  <p:tag name="KSO_WM_TEMPLATE_INDEX" val="2023319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2.26858267716534,&quot;left&quot;:45.65795275590551,&quot;top&quot;:72.58141732283464,&quot;width&quot;:634.173937007874}"/>
  <p:tag name="KSO_WM_DIAGRAM_COLOR_MATCH_VALUE" val="{&quot;shape&quot;:{&quot;fill&quot;:{&quot;type&quot;:0},&quot;glow&quot;:{&quot;colorType&quot;:0},&quot;line&quot;:{&quot;solidLine&quot;:{&quot;brightness&quot;:0.15000000596046448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4"/>
  <p:tag name="KSO_WM_UNIT_FILL_FORE_SCHEMECOLOR_INDEX_BRIGHTNESS" val="0"/>
  <p:tag name="KSO_WM_BEAUTIFY_FLAG" val="#wm#"/>
  <p:tag name="KSO_WM_UNIT_LINE_FORE_SCHEMECOLOR_INDEX" val="13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1"/>
  <p:tag name="KSO_WM_UNIT_ID" val="diagram20233199_1*m_h_i*1_2_1"/>
  <p:tag name="KSO_WM_TEMPLATE_CATEGORY" val="diagram"/>
  <p:tag name="KSO_WM_TEMPLATE_INDEX" val="2023319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2.26858267716534,&quot;left&quot;:45.65795275590551,&quot;top&quot;:72.58141732283464,&quot;width&quot;:634.173937007874}"/>
  <p:tag name="KSO_WM_DIAGRAM_COLOR_MATCH_VALUE" val="{&quot;shape&quot;:{&quot;fill&quot;:{&quot;type&quot;:0},&quot;glow&quot;:{&quot;colorType&quot;:0},&quot;line&quot;:{&quot;solidLine&quot;:{&quot;brightness&quot;:0.15000000596046448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4"/>
  <p:tag name="KSO_WM_UNIT_FILL_FORE_SCHEMECOLOR_INDEX_BRIGHTNESS" val="0"/>
  <p:tag name="KSO_WM_BEAUTIFY_FLAG" val="#wm#"/>
  <p:tag name="KSO_WM_UNIT_LINE_FORE_SCHEMECOLOR_INDEX" val="1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199_1*m_h_x*1_2_1"/>
  <p:tag name="KSO_WM_TEMPLATE_CATEGORY" val="diagram"/>
  <p:tag name="KSO_WM_TEMPLATE_INDEX" val="20233199"/>
  <p:tag name="KSO_WM_UNIT_LAYERLEVEL" val="1_1_1"/>
  <p:tag name="KSO_WM_TAG_VERSION" val="3.0"/>
  <p:tag name="KSO_WM_UNIT_VALUE" val="145*146"/>
  <p:tag name="KSO_WM_UNIT_TYPE" val="m_h_x"/>
  <p:tag name="KSO_WM_UNIT_INDEX" val="1_2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2.26858267716534,&quot;left&quot;:45.65795275590551,&quot;top&quot;:72.58141732283464,&quot;width&quot;:634.17393700787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DIAGRAM_VIRTUALLY_FRAME" val="{&quot;height&quot;:189.25000000000003,&quot;left&quot;:277.5,&quot;top&quot;:104.36251968503936,&quot;width&quot;:385.65}"/>
</p:tagLst>
</file>

<file path=ppt/tags/tag71.xml><?xml version="1.0" encoding="utf-8"?>
<p:tagLst xmlns:p="http://schemas.openxmlformats.org/presentationml/2006/main">
  <p:tag name="resource_record_key" val="{&quot;70&quot;:[3314187,3314197,3314263,3318477,3312419,3312479,3322209,3330164]}"/>
</p:tagLst>
</file>

<file path=ppt/tags/tag8.xml><?xml version="1.0" encoding="utf-8"?>
<p:tagLst xmlns:p="http://schemas.openxmlformats.org/presentationml/2006/main">
  <p:tag name="KSO_WM_DIAGRAM_VIRTUALLY_FRAME" val="{&quot;height&quot;:189.25000000000003,&quot;left&quot;:277.5,&quot;top&quot;:104.36251968503936,&quot;width&quot;:385.65}"/>
</p:tagLst>
</file>

<file path=ppt/tags/tag9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64"/>
  <p:tag name="KSO_WM_UNIT_LINE_FORE_SCHEMECOLOR_INDEX_2_TRANS" val="0"/>
  <p:tag name="KSO_WM_UNIT_LINE_FORE_SCHEMECOLOR_INDEX_3_BRIGHTNESS" val="0.8"/>
  <p:tag name="KSO_WM_UNIT_LINE_FORE_SCHEMECOLOR_INDEX_3" val="15"/>
  <p:tag name="KSO_WM_UNIT_LINE_FORE_SCHEMECOLOR_INDEX_3_POS" val="0.9"/>
  <p:tag name="KSO_WM_UNIT_LINE_FORE_SCHEMECOLOR_INDEX_3_TRANS" val="0.53"/>
  <p:tag name="KSO_WM_UNIT_LINE_FORE_SCHEMECOLOR_INDEX_4_BRIGHTNESS" val="0.8"/>
  <p:tag name="KSO_WM_UNIT_LINE_FORE_SCHEMECOLOR_INDEX_4" val="15"/>
  <p:tag name="KSO_WM_UNIT_LINE_FORE_SCHEMECOLOR_INDEX_4_POS" val="0.95"/>
  <p:tag name="KSO_WM_UNIT_LINE_FORE_SCHEMECOLOR_INDEX_4_TRANS" val="0"/>
  <p:tag name="KSO_WM_UNIT_LINE_FORE_SCHEMECOLOR_INDEX_5_BRIGHTNESS" val="0.8"/>
  <p:tag name="KSO_WM_UNIT_LINE_FORE_SCHEMECOLOR_INDEX_5" val="15"/>
  <p:tag name="KSO_WM_UNIT_LINE_FORE_SCHEMECOLOR_INDEX_5_POS" val="1"/>
  <p:tag name="KSO_WM_UNIT_LINE_FORE_SCHEMECOLOR_INDEX_5_TRANS" val="0.9"/>
  <p:tag name="KSO_WM_UNIT_LINE_GRADIENT_TYPE" val="0"/>
  <p:tag name="KSO_WM_UNIT_LINE_GRADIENT_ANGLE" val="0"/>
  <p:tag name="KSO_WM_UNIT_LINE_GRADIENT_DIRECTION" val="3"/>
  <p:tag name="KSO_WM_UNIT_LINE_FILL_TYPE" val="5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i*1_2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2_1"/>
  <p:tag name="KSO_WM_DIAGRAM_MAX_ITEMCNT" val="4"/>
  <p:tag name="KSO_WM_DIAGRAM_MIN_ITEMCNT" val="2"/>
  <p:tag name="KSO_WM_DIAGRAM_VIRTUALLY_FRAME" val="{&quot;height&quot;:287.7313385826772,&quot;left&quot;:60.8,&quot;top&quot;:117.3,&quot;width&quot;:598.4}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1,&quot;transparency&quot;:0.699999988079071},{&quot;brightness&quot;:0.800000011920929,&quot;colorType&quot;:2,&quot;pos&quot;:0.15000000596046448,&quot;rgb&quot;:&quot;#fff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NDYzNTQ4NzM2MDcyIiwKCSJHcm91cElkIiA6ICI2MDQ3NzM4NjUiLAoJIkltYWdlIiA6ICJpVkJPUncwS0dnb0FBQUFOU1VoRVVnQUFCRllBQUFLRUNBWUFBQUF0NXI1NEFBQUFBWE5TUjBJQXJzNGM2UUFBSUFCSlJFRlVlSnpzM1hlY1cyZWQ3L0h2VVovZWkrMHA3cjMzbnQ0TFNTZ0pFQklDQkFJTEMzdGhZWGZwVysrRmU1ZGxLVXRmbGw0U0V0SmpPOFZKSE1ja1RuSGM3YmpNZUR6Rk01NWVwSkYwN2g4cUk0MDBUUjU3SlBuemZyMmMvUFRvNk9nNW1pT2RjMzduS1JJ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NBVkdKTWRBVUFBQUFReXpUTmZFbXpKVlZJcXBhVU85RjFBZ0JnSEhWSnFnbitPMndZUnV0RVZ5aFJKRllBQUFDU2lHbWFGa2xYUy9xR3BNbVNuSkpja213VFhUY0FBTWFSVjVJNytLOUowbGNsUFdBWWhtK2lLelpXSkZZQUFBQ1NoR21hZGtuZmxQUlhKRklBQUJjWm42UWZTUHFNWVJqZWlhN01XSkJZQVFBQVNCS21hZDR1NmRlU3JKTGtkdnRWMytCVmU0ZGZicmQvb3FzSEFNQzRjVGdNNWVWYVZWNW1VMGFHSlZUc2szU1hZUmkvbWRqYWpRMkpGUUFBZ0NSZ21tYWxwQ2NrTFpDa21scVBudC9Sclo0ZVUxNnZLZE9jNkJvQ0FEQitERU95V2FXTVRJczJyYy9VMUdwbjZLbmpraTR6RE9Qa3hOWnc5R2hpQ2dBQWtCd1dTWm9pU2IyOWZ1MTR1VnR0YlNuWHpSd0FnRkV4VGNuamx6enRQbTEvc1Z2RlJUWmxaMXNscVZUU2Fra3BrMWl4akdJWkFBQUFuSC81a2h5UzFORG9WV2NuWFg4QUFCZUgzbDYvYW1yN1F3OXRrZ29tdGtaalEySUZBQUFnT2VRRlp3QlNWN2RQL2YzMC9RRUFYQng4UHFtak05eEsweGE4MlpBeTZBb0VBQUNRSEJ5aFFXdDlQbE4rUDRrVkFNREZ3VFFWZVVQQktpbGpZbXMwTnJSWUFRQUFTRGFtWkFaSHF6Vk5rNWlZbUppWStDS0lsYkpJckFBQUFDU2I0THlOWnNSWkpqRXhNVEV4Y1hySEE0OVREWWtWQUFDQUpHT203cmtsQUFBSk1pYTZBZ2xqakJVQUFJQWtaSkpkQVFCY1ZGTDN1RWVMRlFBQUFBQUFNS0ZTK1g0Q2lSVUFBSUNrazhKbmx3QUFYR1RvQ2dRQUFKQnNUTG9DQVFDUUttaXhBZ0FBQUFBQUpsanEzbEFnc1FJQUFKQ2tUTk1NdDF3aEppWW1KaVpPNjFpcGk4UUtBQUJBa2pHREo1bmh4OFRFeE1URXhCZEJuS3BJckFBQUFBQUFnSW1Wd2drV0JxOEZBQUJJTmhITm93RUFRSEtqeFFvQUFFQ3lNU2E2QWdBQVlMUklyQUFBQUNRYkdxc0FBQzR5cVh6b295c1FBRnlFeXNyS3NqTHp5aGY0TGNaTXcvVG5tWWFSWVRHVWRmekFtLytrd0NCaStaSm1TNnFTVkNrcGQ2THJEQXlqUzlKSlNiV1NEaHVHMFRyUkZUcFhacG9NNWdjQXdLaWw4R0dQeEFvQVhEeU02cGxMbGhwV2ZkUXd0RkZTdmtYS05RMkwzV0tZTnRPVXpUVE5mNUYwamFRdkJaTXFXY0Yvam9tdVBEQ00vbUJ5cFVmU2FkTTB2eXBwaTJFWXZvbXVHQUFBR0szVXpheVFXQUdBOUdldHJsNDQyK0t5ZmwyRzNpSERpRXFTR01IL0dvSGdYeVY5bHVNRFVveGRVa0h3M3hSSkQwdjZ0bW1hWDBpWDVJcHBtaktNMklGWEtLZWNjc29wcHp5ZHlsTVZKODRBa003bXozZE05ZHZ2a2FrdnltSlVob3BOMC9RYmh1cGtHb2Y4cG5uU3NCaGRxNVl2cVpMME9VbFdTWEs3L1RwZDcxVkhwMDl1ZCtyZVFVRDZjemdNNWVWYVZWNW1VMGFHUmNIem04OUllazNTYnlhNmZvbUpuUlZvcUs1QmxGTk9PZVdVVTU1TzVhbUl4QW9BcExGcW4vMU93ekQranl6S1UrQUFac3JRSzM3VC9LYmYwLzltdjJGdlYxZGo5N1lYWHl5ZlAzMzYvYUdreXFrNmozYTgzS1BPVHI4OEhyLzgvb25lRW1Cb1Zxc2h1OTFRVHBhaGRXdXpWRlhwVUhCZi9xcHBtaThZaGxFNzBYVWNLOU5NcnhOT0FBQkdrc3BIUFJJckFKQ2VqS3JaaXk4M0RQMlhqT0Q0S0taNXlqVE5yNTA4YVArRnRMcy9jdUdGTTJjdWsxUXRTYjI5ZnIzNFVyZk9OSHNES3pLTThBVWVNWEV5eGw2dlgxNnYxTmRuNkxubk8vWHUyL0tWa1dGVnNGdlFtdUNndGlrbGZScEhBd0F3U2lsOFE0SEVDZ0Nrb1Nsemw4eXl5UGgzSTVoVU1XWHU5L3ZOdjY0NXZPZVpJVzRJRkVweVN0S3B1bjUxZEE0MFVZbThhMDVNbk94eGQ0OTBxczZyV1RPdENwN25GQ2dGcGU2cEpRQUFGeDhTS3dDUWhteCszV1JZekxtU0lkTlVpMmw2UDFWemVOOHp3N3lrSUpSWTZlajB5dU9oN3c5U2s4OW5xcXNyUEY1dHlpWldsR1o5endFQVNHY2tWZ0FnelV5ZlBqM1BiOUVOTWd5SGFacCtRL3I1Q1o5N3h3Z3ZjNFhHVi9GNkpiK2ZDenFrSnRPVVBQM2gvZGNxS1dOaWE1UW92b01BZ0l0TEt0OVBJTEVDQUduR05KMzVNclJNa21TbzNlZlRRenA2MUQzNjE4Zk9SZ0pnWWlUREdEYkV4TVRFeE1RWEpnNDhUa1dXaWE0QUFHQjhlUjMySlRJRHN3REpyeU0xaDkvY05kRjFBaTZrMElsYVNqT1RaOXdhWW1KaVltTGlDeFduS2xxc0FFQ2FzUmpHMVlaaEdKSmtHT1kyU2YwanZ5cGFPaHpnZ0ZUR054QUFnTlJCWWdVQTBvd2h6UTdGZnI4NTB0Z3FNVXk2QWdGSmdlOGhBT0Jpa3NwSFBib0NBVURhTWNwQ2tlbjNuWnpZdWdBWEhna0pBQUJ3SWRGaUJRRFNqamxKTWlSSnZsNS9RMEpyNE1JVUFBQUFGMUlLbjM2U1dBR0F0R01VaHFLNnVvT3RFMXNYQUFtaFN4NEE0S0tUdXNjOXVnSUJRSm94REZrakh2b1RXVWN5akFwUFRId3h6aW9BQU1ERktwV1A0clJZQVFCRUNWMmNKc1BGTVRGeElqRUpGZ0FBY0NHUldBRUF4T0RDRkpoWUp0OURBQUJTQm9rVkFBQ0FwRVBMR3dEQVJTYUZqM3NrVmdBQVVlaEtnVlNYSHZ1dk1kRVZBQURnZ2tybG96ZUpGUUJBalBTNE1BVlNHTjlCQU1CRkpwVnZLWkJZQVFBQVNES01zUUlBdU5pazhsR1B4QW9BSUFZWGRFaGw3TDhBQUtTZ0ZENStXeWE2QWdDQTVNSkZLWkE4aGhyemlITEtLYWVjY3NyVHJUeVYwV0lGQUJBajFROXVRT3FMUHZFYzZqdEpPZVdVVTA0NTVlbFVucXBvc1FJQWlDdnlqZ0l4Y1NyRzZTQnlXNGlKaVltSmlkTTVqbmlZY2tpc0FBQ2ltSU11VEltSlV6Rk9KOG53ZVJJVEV4TVRFNS92T0pXSHJ5V3hBZ0FBa0d6TTVEakpKU1ltSmlZbXZuQng2azY0ekJnckFJQVlrUWM3QUJlZXlmY1FBSERSU2Qzakhva1ZBRUFVTTgzR3FBQUFBRUR5UytXelQ3b0NBUUNBdEVKaUVBQ0FGSlRDaDI5YXJBQUFZbkJoQ2t3MFdvNEJBSkFxU0t3QUFLTFFGUWhJQW53RkFRQVhuZFE5K05FVkNBQUFwSlYwU0F4R0RsNGJtZXdrSmlZbUppWk8xemlWMFdJRkFCQWpIUTV3UURxSS9DNFNFeE1URXhPbmN4ejVPTlhRWWdVQUFBQUFBRXdzdzVqb0dpU01GaXNBZ0dHWnBpa2p6b0dPY3NxVHVUemxwZmlkT3dBQXhpeUZqM3NrVmdBQVVlSTF4UnpxQW85eXlwT3hQQzBTRXVtWUxBSUFZQmlwZlBRbXNRSUFpSkVXRjZaQUt1TTdDQUJBeWlDeEFnQUFrR1JNRXB3QUFLUU1FaXNBZ0NpcFBpbzdrRTc3YitRWU1zVEV4TVRFeE9rY3AzSnJUUklyQUlBWVpnb2YyREMwOGpLWG1wdmQ4dm91L04vWE1JWStYektVMnYycXo3ZGtPZUVsSmlZbUppWStuM0VxWTdwbEFNQjVaeGpTbC81K3J0NS9SOVdvbHA5VTd0S1gvbjZ1cnJ5c2RGenJrWmRyMTBmdW1hcDFhd3ZIZGIzRG1WcWRxYXV1S0ZWQnZuM1k1VmF0TE5EVlY1YXBxTkJ4WHVxUmxXblZoejg0VlgvejZWbHlPaS9zNFQ4LzM2NVBmR3lHbGk3Smkza3V3MlhWcHo0eFV4dldGMTNRT3AwUHBtbVdtS1o1bDJtYUh6Wk5zK3djMXlZekloTkZURXhNVEV4OE1jU3BpaFlyQUlBbzVubm9DbVFZa3NOdWtjMXVqRzdkaGltSDNTS3JiWlRMajVMTkxsVlZacXErb1cvWTlXWm4yN1J4ZmZHWTFyM3RtVVlwbUVUbzd2YXB0OWNuU2Fxb3lOQ21EY1U2Y3JSTFoxczlRNzUrL2RvaUZSVTZWRlBicmVZVzk1REx1VndXWldYYWxKVmxVMWFXVmRuWk51WG0ySldUWTlNenp6V3BvOE1iOTNWWFhWa21wOU9pSFR1YjFkZm5HOU8yRFRadGFwWW1UM2FOdU53YmI3YXB1OXVuN202dkRFTjZ4MDJUMWQ3ZXIyUEh1OFBMM0hiclpCVVhPMlQ2eDIrL204QVR0T3NrL2Jza2w2UTFwbW4rcldFWTdRbXR5UnpmN2NqT3NxbXJPLzYrY2I1WUxOS0taWVVxTEhUb3FhME40N3J1M0J5Yk5xd3YwWkdqblRyNmR0ZTRyVGN6MDZwYmJwcWl0dlorUGY1ay9iaXROMVZjZFVXWit2cjhlbUhIbVhGWm45MXU2T1licDJqdnZuWWRPdHc1NUhJeloyUnIzdHhjUGZMWTZYRjVYd0NwS1pYVEt5UldBQURueGZwMVJiSmFBMDA3UXkwODgvUHMyclJ4NUlSRmJrNmdkVWZGbEl5bzVVK2M3Rlp0YmE4dXZhUkVNNlpsRC9uNjR5ZTY5ZHp6VGNyT3Rzbmo4YXV2enova3NvWWhaV1haMU4vdmw5c2RXQzR6MDZvTjY4YldndUs1NTV0VVdPalF4Kytkb1czUE5tbjc4Nk8vTUttcXlsUlJvVU50N2YwNmVLaFRsMjR1VVhtWlMwNlhSUzZuVlJrWmdYOHVsMVdXWVZyTEhqN1NwZjBkSFRIbDgrZmxhdm5TZkVuU3BnMGwycmhoOUVtak0yZmMrc0dQajBXVnpadWJvM1ZyUnY1OGpwL29WbmUzVHg2UFg3LzVmWTArZnU4TXZmZjJLdjM0WjhmVTFPVFdwbzNGbWpNclIzdjJ0bXZIenBaUjF5bUpUWk1VK21EdWxlUTJUZlB2RE1Qb0h1RjE1OVhtalNXNmRIT3BmdlkveDNTcXJsZVNWRnpzMUlaMVkwc2VTbEpmbjIvVVNSS3IxZEJsbDVZcUw5ZXVJMGM3b3hKcTU2cThQRU1iMXhkci90eGMvY2QzRDhzM1R0M2IvSDVwVW5tR0ZzelAwNWxtdDE1NTlleVkxMkd6R2NyS0NpUThjM1B0S3NpM2E5K0JEclVPazFnZHlieTV1WHJQT3lzVGZuM0kxLzlsMzVEUDJXeUdMdDFjcXByYW5uRkxyRml0aHBZdkxkQ1pNKzVoRXl2TGxoUm82Wko4blRyVm85ZmZiRXY0L1FvTEhacGFsVFhxNVUvVjlhanB6TkNKYkFBWFdBcG5Wa2lzQUFCaWpNZWQ4aXN1TFpYREVkM2xwS2pRb2F1dkdIMFBpZXFxVEZWWFpZWWZiM3VtVVRVMVBYSTVMY3JPc2txU2NuTHNjamdzYW9sbzVlRnlXVlJRNE5CblBqbExMLy9sckI1OS9IUnd1eFQrZjJnYnM3SnMrc0puNStqTlBXMzY0NTlPU1pJYUcvdjBsWC9jSzBtNjdwcEpXcmVtU04vNnp1SHdoZEhrU1JtNjc5NFoydjdDR1QzOWJLQ2xpdDhmY1VJUTJlb24vSjVEdDhoWXRieEFrdlR5cmhiNS9hWktpcDFhTUQ4My9MelBaNnF2ejYrK1hwOHlNNjFxYnZIb1pFMjNlbm9DclVHNnVyenE2dmJHYllsVFdPalFyVGRQQ2RkeHo5NjJFUzlDRFVOYXNpaGZEb2RGWG05c3ZaL2MwcUN0VHdlMis3NTdaOGpsc3VvL3ZuTTQvUHlhVllXNjVxcnlxRllYemMxdTNmL2dLUzFia3EvdWJxOU0wNVRMYWRIeEU5MTY0TUZUYWRFTU9JNVBTaW93VGZQemhtR002VmI4ZUg0YXJhMGVPUndXZmZBRDAvVGpueDFUWTFPZmNySnRXcm80UDd5TVlSaXkydzM1Zk9hdyswZFh0M2ZVaVpYK2ZsTmJ0elhvWGJkVjZycHJKdWw3UHpnNkx0c2pTWWVQZE9yd2tVN05ucFdqVFJ0SzlOenpUZU95M3I0K24zNzEyNVA2eE1kbTZzYnJKdXZJMFU2MXRmV1ArTHBORzBxMGZsMnhNbHhXMmUyeDJVK2Z6OVRwK2w2OTY5YlJKVWVhVzl6Nm4xK2RDRCsyV0F3NUhCWTkvK0laMWRUMnhDdy9mMjZ1bGk4cjBLT1BuMVpiZTJ4OU4yOHNVVlZsWmt4NXBKeGdRcnV6YytUdEhXK1BQbkZhczJmbDZMSkx5dlRHbnJZaHgyUGF1TDVZQlFYeHUwdWVQZXRSYjY5UDc3eTFZdFR2KzhSVDlTUldBSXdMRWlzQWdMaENGN3FHWVNRVS8rczM5c3Rpc2NnMFRSbUc5SlYvV0tCang3djF5OStjR1BHMWs4cGQrdWlIWitpbGwxdTA5ZW1HY0xuWDY1ZGs2UEVuNi9YNGsvVXlERU1mKzhoMEdZYWhIL3o0N2FqMUZCVTVZcllsWXV2QzVhSG56T0RqMEh2NWZLSDZCRi9oVi9pQzA0eElsdmo5c2VzMzR5UlRRdkhnN2MzTnNXblJ3anoxOXZxMDY1VVdtYWFwSjdmVzY1bm5HdFhuOXNudDlzdmpDYlNrV2JlbVNEZGVQMWtIRDNYb3lTME5JLzR0Y25Mcyt1QUhwc3JwdElRdlFnMURldmpSMDBPKzFtS1JibnRIaFJ3T2kzcDZmSHJnd2RxWS9jSHI5Y3ZyRGNSV2l5R2ZOMURIMERJRG41T3BzbEtuUHZDK3FWR2Z6MzBmbVRId3dKRCs1bE96d3cvLzM3Y1B5ZTgvdDMwdnlaSTB0MHZxTlUzemMyUHRGalJlMjdGbmI1dWNUb3R1ZlVlRjdybDdtbjc0NDZNNmRyeExYL3ZudmVGbHBrek8wRi9kTjB0YnRqV01xclZDVG81Tk4xdzdlY1RsUXQ4aG44L1U3ZThhT2FtdzVla0duVDA3dXBZZFQyeXAxK1RKR2Vycjg0MzZzNW8zSjFkVHA0N2NvcUc1eFMycjFkRGExY08zekRwNXNsdjdEM2Fvc2JGWFRVMTk2dW54eW1venRHQmVudDU0czAzN0Q3YXJzOU9yNWhhM0prL0tVR0doUXlkcmVxSVN3WVBObjVlclBLODllcHVDOGFsVFBkcC9JSFkzQ28zTjlQYXhMalUyOWNVOHYzUkpmbkExUTM5T3VUbUJ5NEx1Ym0vYzVOQm9oWDZ2QnI5ZktMN3Fpdks0WTBuMTlQclUxZFVmdDJXT3A5K3ZQejEwU25ObTU2aGlTaUJCWkxjSEV2ZjkvWUgzcTZudDBSdDdXaVZKdi90ampXcHFBeTJrS2labjZuMTNWT3ZKTGZYYXN6ZlFHcWE0eUtrUDNUMDlwbzRBSmxycWZoOUpyQUFBb2d5K01FMDA3dTgzSlFYRzhyQUVHNjVrWmxvMVkvclFYWGhDUWlmZGZyOFpkWkllZklkdzVIQVltakk1VXkrK2RHYVlRZERHTmxEYTRHVkMzWmo4NHpRUTIrQmxOcXd2bHRWcWFPZXVsdkMydHNlNTQ2eUloTTFvM2pjejA2b1BmbUNxQ2dzY2V1eUpldTNjMWF4NzdwcW01VXNMWkRFTVBmQlFiVXhTS0RmSHBqdmVVNldxeWt4MWRYbjE4MThlVjh1Z2kxeVh5NklWeXdyQ2p6TXpyZkw3RmRWMWFtcDE0TUoxNlpKODFkVDI2T2l4NkRFd3Fpb3pWVnJpMUlHREhlcnVpUjd2SlYwR3YrdnZOMlcxU2hhTFlaUDBrV0Mzb0MrTXZsdlErRzdMSzd2UHFxaklxYzBiUzdSOFdVRjRUS0NRb2lLbkpBMTd3Ui9KNmJCby9yell3WWpqOGZsTVRTclAwS1R5akJHWGZmR2xNNXF4c25CVVNSc0ZXM0pjYzFWNW9JWFVNUFlkYU5jZkg2alY5T25aWStvQ1ZWSmNNdXp6ZHB0Rit3OTI2TkNSVGgwNkV1anFVbG1ScVFYejhuU2lwbHQ3OThVbVFYYS9mbGF2N2g2Nmk5R25wOHdlOHJuYmJxblF6VGRPaWExSE1NbHc3NGRtaEJPVGtWd3U2N0Rib1dDeVRKSldyeXJTNmxXSkR5YjlmLy9qb0RvN3ZlR3h0UlRzRXVSd0JCTHRsUldaNGVSSWlOTnBrZHZ0VjNhV1RlVmxzZnRKbnp2d08vR1QveDdvbHZpcFQ4eVczMi9xZXo4NEVpNWJIdnh0NnV6c0Q3YzB5c3NOakMzVTArc0xsemtkSTM4ZUFDNjg1RG1LangySkZRREFCVk5lNXRLZDc2MGV0L1hObUo0dGl5VndsM2E4R0lhVWtURncwaDI2TU1od1dlVE9ESlNITGxKc05vc3lnMlh4TG1aR2twTnQwNm9WZ1JtS1Rwd2N2L0VuQ3ZMdHV1ZXU2U29xY21qbnJoYTk5SEt6Sk9sWHZ6MnBEOTA5VFV1WDVLdTQyS25mLzdGR1oxczlNZ3hwNVlwQ1hYZjFKRG1kRnRVMzlPazN2enNaZDdEZDNCeWJycnRtVWt4NXZMTDFhNHZWM2Qyb0IvOThLcXI4cGhzbXE3VEVxV2UzTjZudWRPKzRiWGN5T1hDd1I0WWhMVm9ZYmgzeFY1THlnc21WQ1JtaDg2bXQ5YW83M2FPMzlnWXU5amR2TEFsMy81Z3lPWEF4dTNoUnZxWU5NWDdSbG0wTjRkWUJ6UzBlZmVVZjN6b3Y5Y3pJc09udzBZSHhPTEl5YlpvMk5VdG5tdDF4VzJORXlzbTJxN29xVTJmUGVuUzZZV0RmcXErUGZ0MlBmdnEyVHRjbnZ1OU5ucFNoajM1NHhpaVdIRjg3ZDdYRS9hMVl1Q0JQcTFZVWFzdTJlclhHNmJwMDJTV2w0WVRuVUVKalc1MDQyVDNxVmtQeHVOMSsvZjNmenBmTE5kQVY5TXJMeTNUbDVXWHE2T2pYLy82L0I2S1czN3l4Uk5kZVBVa3Z2WHdtSnVHWEtJdkZDQ2YwUS84M2pJaVllVkdCNUpUQ21SVVNLd0NBR09OOTV6KzB1cE0xUGZyam4ycEdYTDY4MUtVNzN6ZDF4RzRkaXhmbXE2L1BwN2VQZGNiMnlZOFk0MlJndkpQWU1uTlFXWEdSVTMvejEzTmkzdXV2N3BzVlU3WnhmWEY0OXFBenpXNzk0ZjdRdHNYV085NjJYSGxGV1hnY210RjBZVEhqZEdHSzU3Skx5MVJVNU5ETHUxcjB5R04xNFhLMzI2ZWYvUGZiZXZjN3E3UndmcDQrL2NuWjJ2VktpMlpNeTFaNXVVdW1LYjMwY3JPZTNGSXZyemYrK2h1YitxSzZrSHpsSHhicTJQRXUvZXEzQStOQnJGMWRwR3V2bnFRZi9mUnQxZFIyeC9uYkRQMlpwSXZPTHE5MnY5NmxmcTlmeTVmbWhJcnZrTlEzMm01QjUrTjd1T2V0Z1lGQkZ5N0lVMmxKWUhZbm15MndIODZka3h2ek9xdlZrTlZxNkpubkd1VHh4TmJKYnJlRVczWWxLckpsMnVFakhUcDhaR0FRNXN3TXE3NzA5d3ZWM096V3J5UDJzM2d1MlZTcTZxcE1QYitqU2J2K012U0F5QjZQVDI1MzRyTmplVHlCMTVwRGZOZURRZnpXYzZQYzc2TmFZd1ZmZTdxK0orcXpDU2tyRGJRNE9uR3lPMjd5S1pUQUhiWXJVRzRnc2JMOWhTWWRQQlQ3SG1PeFpWdTliRFpEdWJsMmJWeGZva09ITy9UMnNTNjVJN29NU3RLYzJUbTY1cXBKT242aVc4OXVid3cvVjEyVnBTV0w4L1h3bzNYRHZJdGl0eWtZZnZpRDAyT1d1L1htQ3QxNmMvVDRLK244R3dUZ3dpS3hBZ0NJY2o1T05FT3JzMW9ERjBramlXeTJQbFJkSEE2TDVzN0owVnY3MnVNT3Rqa3dkb29aazBTSlZ4WktoblIyOWV2SkxRUFRySzVkVTZ5Y2JKdTJQajB3WUdkZXJsM3IxaGJyN1dOZE9oSzhzOTdUNjQxWVo1ekV6YUM0dk55bEZjc0tJMnM4OHVjK1JGZWd3UjU2dUZhbjZucjA4cTdtbU9jOEhsT1BQbGFubkd5YnFxdXl3dDBpVEZONjhPSGFFV2RCTVUyRkwwZ3pNcXl5V0tTT2p2Nm9pOVJRVXNiajhjWC8yNHd5UVpUS1ROTlViNjlYenozZktxZkQwTHk1V1pIZGd2cEdtaTFvdkQ2V25HeGJPR2tpU2QwOTNuQVNJN0lMeFgzM3psUkJnVVAvOW8zOU1ldTQ4Zm9wdzNhZitkcVhGb1ZiQWlUcTM3NjVYeDBkOGJ2QTlmVDYxTkRZcDJsVHMyVVl3MzgyMDZZR1d0c2NHNklWbTl2dFUxZVhWejUvb0V2S2tzVUZjWmNiU24rL1gwOXRyWmZQYjZxcnl4dWVTZXp1TzZkcGVyQ2xqeEhNTXQxNC9SUmRIK3pTdE85QXU5NTRzM1ZNN3hWUHhaVE13RURaZzVTVkJoSmtNNlpuaDd0MVJRb2xUWVlUYXJFeTFOOWhMSFlHZjN0V3J3eDBLVHArb2p0bTdKNFowN1AxL2p1bTZXUk50MzcreTJOUnlkeFpNM08wYmsyeHVycThldWE1c2JkaTJibXJXUzB0Z1ZZM2hRVU9yVjlYckQxdnRZVUgvczNKc2VtU1RhWG50STBBem9mVVBTY2dzUUlBdUdBcXBtVHFFeCtMYmZtUmlPVkxDMlMzVzdSOGFZR1dMeDI0T0RwK29scy8rdW5BN0NNcmx4ZHEwWUxBd0kxR2NLN2lxTEpCZDlwN2UzM2Eva0pnaGhHcjFkQ2xtOHZVMk5RWExsT3cyOFM2dGNXcXFlMk9LcDg4S1VNZWozOVVzKzY4ODVaS0dZYlUwK01MZHljYUwxNnZHWlZVeWNpd3Fyb3FTOU9tWm12bWpHeE5uaFRvOW1HYWdlbEdTNHBkY3Jrc3V1MGRsZHE4b1ZTSGozVHEySWt1MWRiMnFHT1lHVUx5Z2hkcm5WMURMK055V1hYdDFkSGRoRUpkRWk2OXBFemQzZDV3ZWRPWlByMjBNellaTkZiSmtLd0pER3pzbDlzdFBiUDlyUHE5ZmkxZEhHNE44a2xKK1NOMUN4cVA3Ymo3enVtYU1tVmd6SW8vUGxDajNhL0hKcytLaTV3NjAreU8vNTdtOEltd1o3YzNoSk1KaWVycjh3Njd2WWNPdCt2U3pXV2FXcDJsWThmakowM3Nka05UcTdQVTBkR3ZwalB4dXd4dDJWYXZMZHNDaWROVks0ckdQT1YwWDU5UFQyNDVyZnI2WHYzei94NW91WFhveU1CMHlwV1ZnVEZFYW1xNzFkZ1lxRWRkZlUvY3hPdHdvcE95Z2Y5dldGZWlkV3NHeW0wMlN6aXA1Zkg0ZGMxVnNWM3lGTkVpYWJqM0RZMngwdHVYMk9DMThXYVVDbzJwWmJNWm1qSWxRNmRPQlJJYlN4Ymw2MTIzVmF2MlZMZisreGZIMU4vdmw4MW15R0czeUdhMzZJMDN6MnJoZ2p4ZGVYbTVhbXE3d3duc2FHWjBpOFNJN1h0cmIxdDRQNWxhbmFYMTY0cDE1R2luWHRrZGFNVlVWdW9LSjFhUzRmY0NRT29qc1FJQWlIRytXcXljcXV2Um80K1AzTFM3dU5pcGQ5MWFOV3lMaGczckFvTksxamYwYXQvK1FLK0tOYXVLdzYveDlQdFVPMmhhVXB2ZFVGWm1odHh1Zi9naXlHSTFsSlZsQzg4S0ZHblZ5aUs1WEJidDI5OGV0MW4rNEF1a3V0TTkrc28vN29sYVIraDZNM0piTHQxY3Bvb3BtYW85MWFPNnVoNnRYVk1jWHBmTlpzaGlpWDlSWXczbVh5d1dEWG5oa3hsTW9wU1d1bFJhNHRLVUtaa3FqSmllMU9QeDYvaUpidFhYOStndnI3YW9vYkZQVnF1aHVYTnlOVzlPbm1iTXlOYjZkY1ZhSDd6ZzdPdno2Y3dadDlvNyt0WFc3dEZUVzAvcittdW1hTjNhZ1F2U1N6YVZ4cjM3YThxVTNXNW96UkFEWVM2Y0h6MzQ2ZEczTzdYanBaRm5wQm1KelJiMTJkeHNtdWJvNXJnOWQ4dENRU2l4SWtrZEhYNXRlNlpGWHErcGxjdkQyM3hIY0VEYnp4bUcwVGJFK3M3Wml5ODFLU2ZIcnZJeWw1Wkh0WkFhNEhKYWxKVmxDdysrT2xhUnJibk9sNys4MnFKTE5wVnB3N3FTSVJNclN4Y1h5dW0wYU1mTzBlMUR1MTl2MFp0dkRkK0t4R0pJbXphVzZ0TE5aVElNSXp4ZTBXQTdJOHJ2dXplUVBIN3pyZGFvN2tpelorWEVmZTFvMU5YMTZJRUhhM1gwN1U2MXRubFVXdUxTcG8wbFdyeXdRUHNQdG12SFMyZDBxbTdnOTg1bU03UnFSWkU2dS9xMWQxKzdaa3pQVm1GQmJFdVdTS0VCWFQvL3YrWW5WTWRubm1zTUo2MUNkWmd6TzVCTVhMZTJXSnMzbHVwN1B6aXM2cW9zM1haTDRDdFpNU1ZUWC8zaW9zSGYyU2kzdjZ0YTMvck9RWFYzZTdWbVZaRVd6QThreFFzTG5ESWxmZWp1d0ZnM0J3KzFoMXNRQVVoTnFaem5KTEVDQUlneUh0MHpCaWNIUXFIYjdWZmQ2WjZoWHhoUkIwbXlXb3lZQklMSDQ5ZkNCWUhCVnlYcDlPbGViWDA2Y0RJZkdoL0NORTIxdG5yMDNSOGNpbnB0U2JGVG4vdWIrZHF6dDFWL2ZpUXdvR3BXcGsyZi90UmM5ZlJFM3pHZk5DbEQxMTh6V1gxOVB1MThPWHJXb1lHV3FyR2ZsZDF1eU9zMVpacUJGaStoTzdadXR5K2NPTG5pc25MNWZLYnUvOU5KclZrZDZvb1RXTmQ3YjUrbUJTUE10ckpoWFVrNHNUVFkxcWZyZGRrbDVlRUxsYlkyajk3YTE2YWFtbTZkck9sVzdhbHVyVnBSck50dXFWUm5sMWYxRGIzeWVrM3QzZGVtdmZzQzEvZjUrUTVWVE03VWxDa1pLaTExcWJqUXBkbXpjdlRuUjJybDhmaDE0RkM3dW51OG1qc25WeFZUTXJWajV4bjE5ZzUwQmFxcXpOVHNXYm1TS2JXM2UvVEZyNzRSVmNlYmJxalEydFhGK3Y0UEQwZnREMzYvT1M0blZhRnhRNEtXQi85ZE1JR2tTaUN4WWdhbjJPN3Q5V3ZiTTJma2RCaGFNRDhuMUMzb3c4R3BtSWZ0Rm5RdVhnOTJQMW00SUQ4cXNmTHBUODROejc0VlN2NHRXWlFmayt4U3NPV1dKUDNkNXhaSWtwcWErdlRkSHh3T1AzL3JPeXJQdVN2UTQwK2NWbS9mMEdPZW5EM3IwZUVqSFpvM04wK0ZoWTY0ZzZ1R0VwUi9lV1Ywclo3OGZzV1pkV3hBV2FsTDc3NnRTaFVWbVdwbzdOTWYvM1JTZFhYREQzaWJuMjlYZGRYQUlMRWpkVjBhcmRZMmp3NGY3ZEQ4ZVhsYU1DOVBaYVdLQ3ZLTEFBQWdBRWxFUVZRWmV2VzFGdjNuOXc2cXQ4OG51OTJpNGlLbjdIWkRNMmZrYVBQR011WGsySFQ4UkZkNGZKTzNOZndnMy9zUHRxdWhhZXdEK2hZWE9WVmRsUlgxR3lCSmMrZmtoV2RUMi9XWEZpMWJVcUM3M2o5TnYvbkRDZlgyK2RUWUdKaWV1cmZYcDc0K1g5VDA4bTZQVC8zOWZrMmVsS25MTHkzVE8yK3AxQzkrZlZ4T3B6WGNzc1pxRFV6bEhYcnNkRnJEaVpWVks0bzBjMFlna1pXZkYyaFp0MkIrbmdxQ1NlYXNMQzZCQUl3dmZsVUFBT1B1ZlhmRVR3N01tSjZ0Zi9ycWtsR3ZaOFA2RW0xWUg1MUErT2EvNzllMVYwOVdUNDl2Mkx1Y285WGQ0OVcvL3ArOVVXVlZsVm02NSs0WnN0c3QrdjBmajZ1N3h6dms2d2Q3enp1bmF2R2lmSG05Wm5obWlwNWVYN2hyZ3RkcjZzVEpMdTAvMEs2R3h0anVDdlgxdlhJNjRsK2w1dVU1VkZMc1ZGdWJSODFEVEl0N3VyNVhQLzM1VWZsOHBob2FlK1Bld2MwTFhtaTB0c1pmUjF1YlIyMXRIdTNkSDc4aHhhSERIVHAwdUVOejUrU3F1OGVyUng0N0ZYWHhXRnJpVW1WbHE4NmVkWWUzT1ZKb0JpV2Z6eHh5a054ejRYUk83SlFmWHErcGxyUHVjSXVWVVBMTjdaYTJQbjFHWHErcFpVdkQzNDlQU2lvd1RmUHpVU3NaNy9GbkJvMHZ0SGRmYThJWGx4MGQvVkYxVzdJb2Y4aFdWcU8xWld2OWlOdTc3WmtHelo2VnExdHVxdEJQZi81MjFITXJsaFZxeXVRTXZibW5WYTF0aWM5b28yQXk1UEpMeTNYRlplVXlqTUNndmR1ZWFSaXhpNStDcmVaQ2lhckZDd3UwYWtXUmZ2S3pvK3J0ODRXL0krKzRxVUkzM1JBN1pYS0kzVzVSVTFOZnpPZXhlR0crYnJodTRIV1hYVktteXk0cGkzbTlhUWFTSk51ZmI5VEptdEhuNjdZOVV6K0twV0p0M0ZBYVNLd002czYxZG5XUkRoM3EwTklsQlhLN2ZYcnc0VnA5NEgzVEpGUDYrai92R1ZYQ2FkLytOczJkazZzZE93UEo3ZTB2TkdyN0M0RXhWejd6eWJueStVMTk1L3NEQ2ZRVnl3UEp3NlZMQ21MV1AyZDJiaURoR3lHZHgza0NjR0dSV0FFQXhEalhFODNkcjdXb3BpYjY3cWpEWWRYbWpXV3kydzN0MkhsR0hSM3hMbjRNYmQ1WXFxd3NtMTdaM2FMbTV0akVRMkZoSUxud3lHT25kTVZsazRhY2xXUDJ6QnhWVjJkcng4NG05ZlFNek9BUmJ4c1hMeXBRV2FsTHoyNXZrTmRycXFQREkzZWZUMDl0cWRPZXZiRmRCVnJiM0hyMGlUcTUrM3lxcmdwMDZRbGRkTDE5ckZPRmhRNFpSaUJ4ME5ycTBmWVhHcU1HZDMzb2tWbzFEWnE1STNTQ3YyWGIwRFB4cmw5Ym9sdHVydFNldDFyMTZCUERkNm1hUFROSE45OVlFZmU1NnNwQUs1cmx5NHMwYytidzNSUHE2bnJpZHEzSXk3TnJ5dVJNdmY3RzJaaXBwaHViZXRVNGlqdmZGK0tpNXREaFRoMDZQSDdUY1k5R1U3TmJqWTBEaVpWSTdSMGVQYm0xUVI2dlQydFdobHVRM0M2cFQ5TFJ3Y3VIV3J5Y2N6eG8zOS8yVE1PNHJmK3IvN1JuL09vNVRGeFQyNjNkcjUvVnl1V0ZXckdzVUx0ZlB5dlROSldWWmRNTjEwK1IyK01QZnkvTzViMWNMb3V1dm5LUzJqdjY5Zk5mREV6TFBOSnJiVFpEcTFjV3FhWEZyYUlpcC9yNy9abytMVnNmdm1lbWZ2aVRnUlkreDQ1M0RpUlZUVE95djZCa0dGcTVQTHJyWEdqOXIreHUwZG16YnZYMEJscDM5UFg2bEpmbjBKclZ4VnE4TUY5K3YvVGFHeTNhL2tLaldsbzgyclN4VkN1WEYrckJoMnZsOTUrL3YwdEdjTER4M3Q2QkJIUlptVXN6WitUb1Y3ODVycVZMQW1OZ0hUcmNvVzk5NTRCYVdqeXFyTWpVelRkVzZKSEg2bFJUMjYxWk0zTjA5WldUOWR2ZkgxZkxXYmR1dXFGQ3BTVXUvZlRuUi9YZC96b2tuOCtNZWQ5NDM1SHVicTlPMWZYb1R3L1Y2RlJkand3ak1PN094ejg2V3c4OFZLTlhYbTJSYVpvcUtuTHEvWGRNaXhwRDZrTHN3OFRFeE1QSEpvUFhBZ0F3SU5TbEpDUTMxNjU3N3BvcHU5M1FrMXRPNjVubkFoZDErWGwydmUrTzZkcTd2MDNQQis5Q0hqN1NydnZ1bmFQNWMvUDBQNzlxMW9tVHNYZGNIM3E0VnJ0ZWFkWVZsOFVmcUZHU1pzL0sxZVpOWlhwano5bHdZbVVvU3hZVmFOSENmTDJ3bzBsZXIwK3RiUjU5ODF2N2hteE4wZFhsMWZNdk5PcWV1MmJvbmJkVzZkKytzVGQ4bDN6bnJqUGF1V3Y0TVI0R0oxWE9oOUt5akpnTHRNRm1qNUJVa1NTTFlVaUszWjVWS3dKMzVoY3N5TmVYWnkyTys5cnRMelNHLzY0VHBlNTByMTdaZlRacFRob053MUJQajE5UGJXbVF5MkhSb29WNWtkMkNYb2kzRGVQMS92SFdhYmNiTW96QXY5REY2bEN4YVVyOS9iRVh1SUVCVkkxaFh6dGM3UFVHQm53ZXpiWTgva1NkNXN6TzFXMjNWS25sckZ1MXA3cDE5NTB6bEpWcDA4T1BuVko3dTJmSTE4NmFtYXUxd2E1M01qVFFwVzlRYkExdWk5Vmk2UEpMeTBkY2Z2dnpqYXFwN2RhNk5ZR2s4TlBQTmVqbUd5cTAvMENiRGgxdTF6dHVxdFFIUHpCRER6OWFxNWRlUHFQWDNqaXJtcHJ1SVQrVG5tQUx1Y0gxNyszMTZhMTliVElNYWM3c1BGMTl4U1ROblpPbk04MTlldXpKT3UzZTNhSSs5OEIweGtXRlRxMWVWYXlpSXFkKzhldmo2ZzNPWERiZSszV29oVmhmbnk5Y2Z1MVZrOVhlMGErangwTGo5Z1RxMU53Y2FNV1dsV1ZUVldWV3VLdG40SEdtN01IV2V2bDVqbkIzVDYvWEg3OE9jZmJuQXdmYmRlQmdlOXdFVEdRVGxwWVd0Nzd6L1VOUm4vOTRmaWJFeE1RSkhxZFNONjlDWWdVQUVHczhENVlWVXpMMXdidG1LaS9YcmllZU9xMW50emNNWE5RNUxKcGFuYVdHeG9FN3duV25lL1dqbng3V2grNmVxZnZ1bmFObnR6ZG82OU9udzFPTW1xYXBsMTRPWGVqSGI0RVNIV3VJT1BLQ00vN2R6NXR1cUZEa0VvUGpzckxBYkN0WFhqRko3ajVmM0dVa3FhR3hWMzk1dFNYdTV4TlJveEUvLzlFc0U0cGYydG1rWFg4NUUxT2VtMnZYMy83TkFwMXA3dE4vZnUvZ2tPdVpXcDJsajl3elMzMXVYOHd5RG9kRjY5Y0d1bWc1SFJZZFBOaXVqczcrOFBZNlhWYXRXbEVrcDhPaWo5d3pVMU9yc3hVcE5HYkh4ejg2WjlCbklQM2hnUlBhODFiYnFMWngrTTlxNEhNYTNDVW5HV0szVzNwaVM3MzZ2WDZ0WEI1dXViSXB2Tng1ZXYvQlUzYi8zZDh1Vms3MjZFNEhHeHY3OVArK3ZUOW1uZGRmTTFrYk55UStkZTJ6Mnh2MXhGTjFvNnAvVjNlL2Z2bnJ0L1d4ajh6V0J6OHdRNmZxZWpTMU9rdTdYeityRjNjMERmdmEzRnhiZUREVjBjak1ITjN5cjczZUlxZlRva3MzbDZuMlZJOXFJcnJmN05oNVJ2bjVEblYyZWRYUTJLZUhIcTRkY1J0RGllZkljcGZUb29xS0xNMlpuYXNsaXdxVW5XM1gzdjF0K3U5ZkhGVmRYWThjRHFzS0NoeHl1YXh5T3ExeXVheHFiT3hWeTFtUFprelAwU2MrTmxzLytka1J0VWQwNDNyUHU2cTFlT0hZcHB1TzJ1NDN6dXBQRDlYSUZXeXhFa3BnVjFabWF2NjhQRDIxOVhSVWE3YkliUXgxNC9SNi9VUHZxeEZHdTB3b1VSaGdSTDJYeldZSkpuS01pTmNZNnU4ZnVnN0V4TVFYT0k0K2hLY1VFaXNBZ0NpaGc5dTVIaUFkRG91dXZIeXlObThNakFGd3FxNUhEb2NSTlIxb1ptYmdNRlE1SlRObW10Q2piM2RxMXN3Y1hYRlp1Wll2SzlUV2JhZjEyaHRuNWZQRm5sakhPOUUyaDNrKzlIQ285WmltS2F2Vm9rMmp2RmhjdFdMNGxpRUhEclpyVjhTQW10R2ZWZng2RG5jaFlZNWllWjlQY2NlRVdMYWtUSVlSYUZVVTJUMXBNRWZ3em5IazNmT1FUUnRLbFoxdFUydWJSd1g1RGozL1l1Q09mVWhSa1RQOG1Sdy8wYVd1N3VneGFpb3JzbFJTN05UYnh6clVNMmpBeTdZMnovZ2xFWUtQNDNYSlNRYnQ3UjQ5OXNScDlYdjhVYk1zUlJxOFBmR1RjcU1wRDY1UDBTMU9GQndZZHZmckxSck8yalVsdzY1ZmtsN2VkVWFkWGFNZmp5Z3YxNjdWcTRvMVZJSjBxTzA2ZnFJck1EdlZ0Vk0wYTJaT1lHRFpCMDVFYlZlODlleCs3YXhlM2QweTR2b3pNMjM2K3BlWDZNamJIZnJKejQ2TXVMd2t2ZVBHU21WbjIzVC9neWNIZmtlQ3p6MzJSSFRTYU1uaUFpMVpWS2o3SHp3Wi9uNVpyWWF1djJhS2pwL3Mxcjc5YlRIcm56MDdUM2UrZDFyNHNkOGZhR20zZEhIOHhJamZML1gzKytYcDk2dmxyRnVsSlM3OTFYMXo5S09mSGxGelMyQmE3YWFtUGgwL0Vld21GNXU3SGJHOHVUa3dEa3hXOEhlOHV5ZlFyYWEzMTZzK3QwOHZ2ZHdVTTg1SmFMdEMzWWZDNDFjTi9DZ1ArMzJPOS9sSC90MC84OGw1S29rZXZEcnNscHNyZGN2TjBST0U5ZlI0OWRWL2VuUFk5Vk5PT2VVWHNEek8rVnlxSUxFQ0FJZ1JMMUV4RnN1V0Z1cW1HeXFWbTJOWGU3dEh2L2oxMjdybDVpcHQyakJvb01YZ1NmdWtTUmx4VDRaLytOUERXcmFrVUJ2V2xlbzk3NXFxRzY2cjBIZis2MEM0T2JrcEtTZmJydW5UQWkwaW5FNUxlUGFkdUNmcTRlMGFkUEllc2QyaDh0NWVyLzdoSzY4TnU1MTN2WCtHNXM3SjB6Zi9mZSt3QTJZR1pyc1o2ak1OSlhORy90d0hxcC9ZMkNSRlJVNXQzbFFtbjgvVWpwMU53NjRqTXlOd2l0RFRHejBnWldHaFUxZGVIcGd0NmVWZFozVGROVk9pUGpjTlNsQnRmVHAyekpoYjMxR2xrdUpTUGJtbExtcUsyUE1obEZnWmZOR2RMTEhYRzVneHl1czFZd1pqanBzd0hPSnZOdFp5cDNPZyswN0xXZmV3WS90STBvTDU4UWVvTmMyQkh2RTdkNTBKajBjeUdsV1ZXY0hFeXVqcmJ4alMydFVsdXZ5eThuQlplWmxMNzcxOW1oNTV0RmJ0SGYxeDFqTDJ6eWZ3NU9pWHo4aXc2dkNSRHUzYjM2YXF5cXdobHk4dGRlazk3NXdhbU0wbTJ4Wk9yT1JrMjdWeVJaSFdyaW5SOTM1d01PWnozTGUvVlR0MlpxbXpzMTg5UFQ2NWd6UG91RDJCMk9HdzZyNTdaMnYzYXkzNjQ1OU94aVJWMTY0cDBUdHZxZEwxMTA3Ui8vd3FNUER2czlzYjlPejJjNThxT3pRSWNtaG10YWFtUHYzcU44ZlUwK01MdDJZWi9Qc1dtcDJudmQwenhHZHFSbjMrRlJXWnFxL3ZqWnNzenM5emFQYnNYRmt0aG5ic2JGSldsajNtK1ZVcmk3VC9RSHZNckhRZVQzUmlkN3krWDVSVFR2bTVsNmNhRWlzQWdIR1huV1ZUYm81ZHUxOXYwWjhmcVZGUGowL2YvdTZCbU9WS1MxejYvR2NYYXRjcnpYcmd3Wk54MTNYeVpKZDJ2OWFzRzYrdlZGTlRYemlwRWpKbmRtNVVjLzJPSVM2c0VqSGNWS3lLU0hSNCt2MGpManZSTWpPdHV1Y0RNK1YwV0xUMTZkTnFieDkrNXBSUWE2THVRUzBRUEI2Zi9INVR6ejNmb0w1aHBzZE5GbWFTZGdXU0F0UEVYblBWWksxZUdhKzF5dms3MFp3OUsxZnZlZWRVL2ZwM3g4N2JlNHczdzVDV0xpblVsWmRQVW1tSlMxNnZxY2VlT0tXNjA3MTZ6enVydFdSUmdSYk96OWZ1MTF2MC9BdU5hcndBNHhoRjJyR3pTWDF4WnVDSzVIUmFkUGVkZ2RuR2Z2NkxvMUYxYkd2MzZOZS9PNjZQM0ROTEg3cDdsdjdqdS92VkZmSGQ4M3JOY0RlaThqS1hOcXd2MCtOUG5ncFBjWnlYRzBnbStIeG1PUG13Y0VHK0hBNkw5dTV0MDh1N3pxaS8zNi85QitMUDlIVXVzakp0OHZ2TnFCbklEaDN1R1BZMWt5ZGxxcjI5UCs2c1pmSGNmRU9ncGNuM2YzaElPVGwyVFp1YXJleHNtM0t5N2ZyaTN5MlNKTlhVZHVzNzN6OFk4OXFwMWRsYXRiSkkrdzYwalhvcWJnQVlLeElyQUlBb2cxc2ZKT0w1Rnh2MTlySE9tTHVEOGQ0ckVBeC94NkttdGx2Zi8rRkJHVVpzSzlIOUI5cjAxTGJBVENEdnUzM0d3RGFFRmpBa3d6RERjYmpZaUgyL3NXNjdHVzV0Y2c2ZldiZ3h6Y2pyQ0wvZkdPL3dsQlM3ZE05ZE0xVldscUhEUnpxMFpkdnBFVjhmR2ppeXRjMGR0V3huWjc4ZWZieFd1MTQ1b3pXckE5MUQ3SFlqUEFpbEpOa2pXbDdFZlovd24vMzh6QW8wT0pHUmpGMkJISGFMcnI1aWtsWXNLNHdzM2lscG5UVHlkMktzTWpJQ1hiczJieXpUcFBJTXRiWjYxTm9XU2xLTzl1OHcxSEtKZlE4R1dqWU52YTI1dVhhdFdWV2lOYXVLbFo4ZmFPV3dkMStiSG4yaU5weGsvZWEzOXVxS3l5WnAwNFl5clY1WnJOVXJpM1dxcmtldjdtN1dXM3RiaDJ6Rk1oUmptSzVKUTRuc0NoZlpRaTRVVzYyRzdybHJwa3BMWEhyaXFUcnRpNVBnT0hTNFhVOXRyZE8xVjAvUm5lK2RyaC8rNUpBaWQ5MnF5aXhkZnVra0xaaWZMeVBZRmVlNTV4dENsUTY4WmNUN1gzL3RGSlVVdStTK3hhODliNTNWU3p2UGhGdklqQmVYeTZyQ1FxZGF6c1pPRHgzMVdVVHNPem5aTnMyY2thUGRyN1VNN0FQaDVhTi92MFBQWjdpc2FtM3o2SDk5ZXI0bWxXZUUxMysyMWFORGg5dDE2SEM3amh6dEdIYi9IUGNwekFHTXUxVCtocEpZQVFERUdJK1RUNzlwNnRaM1ZBMjdURWF3dThtMGFka2pMdHZTNHRiMkYyS2JyWGQzZTFVYnZLZzVlclJEL1lNR1EvejgvMW9ZODVvTjYwcTFZVjNzK0NtbWFTby8zNjVycjRvL1RmRmdreWRsU3NHN3FhTzU4OXAwcGxkUFAxc2YvWjZETGtwbnpjelZ4ejg2ZDlqMVhMcTVYSmR1TG8vNzNEOThaWGU0SlluVmFtanp4bkpkYzlVVU9Sd1dIVHpVcnAvLzhvaDh2dUhyV2xyaTB1S0ZCZkw1VE5YVWRNWHNEeSsrMUJpcXZDUU5XZCtoTHJUTmdjektlYi9RS1MvTDBOTEZCVU5ONkhKZTRzQjAwMzNoZ1RrSGQvOXhPS3k2NXFySjRjU1VKSitrMzBuYUcwcXNqUGVuc21oQllDeU9TZVVaZXUzMUZqM3cwTW53UGp0elJxNis4YThyaDMyOXhhTHdJTk5EK2RRbjVvMnBlN3dSMjdOSUNsNTRMMXBVcUNXTENqUjlXazQ0b2JwM2Y1dWVlYlkrS29raFNXNjNYNDgvV2FjWFgyclNwWnZLdFhwVnNTcW1aS3BpU3BWdXVibEtwK3Q3OWNLT1JyM3k2dWhhSzFSVUJMcnlqRmVMTE1PUTduemZETTJZbnFOWGRqZkgvQVpFZXZyWmVzMmFtYXNaMDNOMHc3VVZldlNKVTFxMHNFQ2JONWFGQjRFK2NMQmRXN2JWcWZiVVFPSTY5RnZranFqenQvNXp2NVlzTHRUcWxjVmF0U0x3NzhUSkxqMjN2VUY3OTU5N3l4V0xSYnJodWdwWkxOS3hZNk9iMHR4cU5mVGUyNmRMMGtCU0tBNi96NVRkSGtnR0dvYVVrMnZYOFJOZDZ1NzJxcTB0a0V3NWVMZzluRnh6T2kyNlpGUDgzOFNDWUVKdXdmeDg1ZVU1WXA3dmMvc21mUFl5QUVFcG5Ga2hzUUlBT0M4S0M1eGF2YkpreE9VOEh2K29sajErb2pNbXNmTFFuMDlHalczeXdFTW53dkhwK2g3dGVldnNxT3BhWFpVZFB1SE95clJweGZMNEE0bkc0L2RMQ3hjVWptSko2ZTFqSGNOZVZDazRUc0dSbzhNM294KzJQajVUV1ZrMnJWcFJyRXMybFNzdnp5Ry8zOVNXYlhYYXNxMHU2ZzU0VnFaTlgvdnlNblYxZTlYVDQ1WEg0NVBGWW1qeXBFeFpyWWEydjlBZ1QvL0lDYU1YZGpTcXRYV2dpMVpXbG4zWXFiQXZwQ1dMQzdWazhlaitQdVBGNC9IcGQzODhwdDJ2QlM3a0k1Tkh1YmwyWFg5TnBkYXVpVXJzL1U3UzV5VzkrM3pVeHpBQ1NVeWZ6OVNEZjY3UnkzK0puajY3cmQyalBYdUcvNjZzV0RIeWQrTGc0WTR4dFlqSXpySnB3Zno4bVBMaVlwZHV1YWxTRm91aDNsNmZkci9lb2hkZmFvenBCamhZUjBlL0huNnNWazl0cmRPcVlNdVZ5Wk16VlpEdjBMSGpuVU8rN3BxckptdlowaUoxZC9YTDU1Y3FLd0pKaXBNMW8wc1dqR1RCdkh3dFdwQ3ZnNGZhOWNjSFRneTdyR2xLdi8zRGNYM3VNd3MwYlZxT0Nnb2NldjhkZ1VURTd0ZGF0UDJGQnAydTc5VWxtOHQxODQxVjRRR29wMDhMVEoxK01pTHA1UEg0OWNxcnpYcmwxV2FWbGJxMGVXTzVWaXd2MG9MNSthTk9yRGpzRm4zNUg1YW9wOWVybmg2Zit2cTg2dS8zeTJxMXFMek1wYnc4aDN3K1V5L3VIRGt4a1o4ZjJKYXF5aXo5K3JmSDFOd3k5Tit6dWNXdHBVc0tkZnU3cDhybHRDb3IwNmE2MHoweCsyNkl5Mm5WMVZkT0h2Yjk1OC9MMS94NXNmdGJlMGMvaVJVZ2FhUnVab1hFQ2dBZ3huaTBJbmhyNzFsOTRZdWpTMndrNnRYWGhyNEQvY3FyWi9US3EvRlB3Z2Y3NEYyenRHUlJvV1NhcWozVnJjOStZZGM0MW5JRTVrQmdtcVpPMVhYcit6K01IWTltTEc2K3FVcnIxNWJLTktVOWUxdjF4Sk8xY1ZzYmRIWDNxNjNObzRJQ1ozaU1CcjlmT3R2cTFxNi9OT25aN2ZYRDdndWhsaWU3WDJ1T3VnZ3RMbktHRXl2RGRnVTZUMDN6KzRhWjdlaENzTnN0S2lwMHhuUkJjamdzdXU3cUNxMktIbFBsSjVJK2J4aEc2K0RQWXJ3K0c5T1VmdmVIWTNLNXJER3RQU1JUemMxOWV2aXgyaUZlSFRCclZxNHNGbU9JN2g2Qi8yL1pXcWZUOWFNZmpMaTZLaXVZV0luZUQ0NGQ3OVR2N3o4aG44K3Z0L2EyeXVzZDIrZlE1L2JwaFIyTmVtRkhveWFWWjhqaHNLaTVlZWd4VjFwYlBTb3FkS3E0S05EOXJiZlhwOWZlT0tNWFgycE04RzhRNnQ0UzJLNjM5clhxOS9jZjF4dHZuSTA3K0dwc2ZkejZyeDhGQnJEMSswMzkvSmRIVlZQYkZUWG1TbmQzdjZaV1o0ZGIvWFIyOWV1bG5VMTY0ODM0c3pzMU5QYnFEdzhjMTJOUDFzcHFqZjkzak1mdDhhbWp3NlBTMGd3VkRjcFA5dmY3ZGV4NHA3WStmVnFuaCtqMkdkbmRLei9QcnV3c20zNzhzOE94eWVPSUFhOU4wOVFMTHpabytyUnNyVmhXSk5PVTl1MXYweXU3end4Wjc3WjJqLzcreTd0SHRVMnhkVXlmd1RNQlRKd1VuaWthQUJEUHRIbEx3MmVJeHcrOE1hcmZlZE0wdnlycGE1TDA1SlpUZW1wcjNYbXNJYzQzdTkyaUt5NmJyRmRmYXg3MmdqS1NZVWdXaXhHY3dXaDA3NU9aWVZWdW5rTXR6WDNxSCtQRjcvbDA0L1dWdXVLeThOM3J2WkwyWGFDM1hpQnBvU1E5OXNSSlBmNWtUVlQzbnh1dnE5WVZsMDhKTFJ2cS92TXB3ekJhRmZnZWZsclNmMGpTOHk4MjZNK1BESi9zU0JaV3F5R3IxVkIvdnorVlo4cVVndCtEVk4rRzh5WDBHeEZLc0kwMTRRVUFJOW0wc1V5MzNCVHVHdjQxd3pDK1BxRVZHZ05hckFBQVluRDNMclY1UEQ0OThkVFlMc3BOTXpBdDlGaDA5M2pWUGM2RFlZNkgvdWp1Uy9kZnFCT3pZSUp5b1FZTm1wdWJhOWROMTAvVmh2VlIzYU4rSytrTG9hUks3THBTNTN2bzlacnlKdDl1a0pBVStjZ25SQ0svRVFBd0ppbjhFMk9aNkFvQUFKSlRaRGNOWXVKVWpDZFNLTEZpczBrM1hsK3ROYXZMSXAvK2lhUy9OZ3pqOUZDdnAwa3hBT0RpTS9ISDcwVFJZZ1VBRUdYd2hTa3hjU3JHRTgwMFRkbHNobTY4ZnFvMnJnOTNTL0lGVzZwOGZxaVdLdUhYWDVCYUFnQ0E4VUJpQlFBQVlKemw1VGwwKzd0bmFmUEdLWkhGdzNiL2laWWNMVzhBQU1ESVNLd0FBR0p3UVFlY205VXJ5MlczUi9XNC9zbG9XcW9BQUhDeFN1WFRUeElyQUlBb3lUSkdCWkRLTWpMQ3AxaWo3djRUVCtpN2FCZ0c1WlJUVGpubGxLZDVlZXFlZjVKWUFRQUFhU1hKRW9PL0czMzNud2lEWmdVYWFwc29wNXh5eWltblBKM0tVeFdKRlFCQWpIUTcyQUVUNUp5Ny81aW1HYjZyUjB4TVRFeE1uTTV4S2lPeEFnQ0lZdElWQ0VoVWs2UmVTWTVnUzVWelRxcG9tQk5QeWltbm5ITEtLVSt2Y3FVc0Vpc0FBQ0N0bUJOM1puWi9NS25pa1BTcmMwcXFESDZjWkUyMUthZWNjc29wcDN6Y3k0MjRpNllFRWlzQWdCZ1RlR0VLcEN6RE1NNUkrdmI0ckkyV1l3Q0FpMHdLSC9jc28xZ0dBQUFBQUFBQWNaQllBUUFNSzZtYWlGSk8rU2pMVTE2YWJoWUFBRU5KNVVNZlhZRUFBRkhNT0lQWEp0dEZNK1dVRDFlZUxzbVdkTmtPQUFEU0hZa1ZBRUFNTHVpQWljVTNFQUJ3MFVuaGd4OWRnUUFBQUpMT1FNdXh5RlpreE1URXhNVEU2UnFuY21hRkZpc0FnQ2pSQnpnZzlhVEgvaHVZY3pKeVc0aUppWW1KaWRNNUhuaVVla2lzQUFCaVJCN29BRXdFdm9NQUFLUUtFaXNBQUFCSnhqUkpjQUlBa0NwSXJBQUFvcGgwQlVLS1kvOEZBQ0FGcGZEeG04RnJBUUFBQUFBQUVrU0xGUUJBRE83NEF4T05sbU1BQUtRS1dxd0FBT0l5azJEYVBXTGljNG5Ud1hDekp4QVRFeE1URTZkVEhQRXc1WkJZQVFCRU1RZGRtQklUcDJLY1RwTGg4eVFtSmlZbUpqN2ZjU3JQaUVkaUJRQUFJTW1ZWm5LYzVCSVRFeE1URTErNDJGQ3FZb3dWQUVDTXlJTWRnSW5COXhBQWNIRkozZU1laVJVQVFCUXp6Y2FvQUFBQVFQSkw1ZE5QdWdJQkFJQzBRbUlRQUlEVVk2UnVUeUJhckFBQVluRmhDa3cwV280QkFDNHVxWHpZSTdFQ0FJaENWeUFnQ2ZBVkJBQmNkRkwzNEVkWElBQUFrRmJTTFRFNFZMS1Rjc29wcDV4eXl0T3FQS1lrZGRCaUJRQVFJOTdCRHNDRlk4YjVIZzcxdmFTY2Nzb3BwNXp5ZENwUFJiUllBUUFBQUFBQUV5dUY4eXkwV0FFQXhEQk5VMFp3YUhaaTRsU01VeDVqSFFFQUxqcXBlOXdqc1FJQWtLUnVTZjJTN0E2SFJWYXJJWjl2NE9BV2VZRkhUSnpNc1dUSzRRZzN5UFVGOSszVWt5YjVJUUFBUml0MTB5b2tWZ0FBQWZXU2VpWFo4L05jc3RzdDhucTlFMTBuWU16c2Rxdnk4MXloaCs3Z3ZwMTZVdm5zRWdDQWl3eUpGUUNBSkRVRUV5dTUwNmZuS1NmYm9kNWVFaXRJUFJrdXE2WlB6d3M5OUFUMzdaUmpwdG1nZmdBQXBETUdyd1VBU05Kcmttb2xhVko1dHU1ODN3TGw1anBrdFE2TVhjRS8vaVhyUDhtVTFXb29OOWVoZSs1ZXBFbmwyYUg5dWpHNGI2Y3NNd202VnhFVEV4TVRFMStRT09KeHFxSEZDZ0JBaG1HMG1xYjVSVW1QU2JJdFgxYW1yMWRzMUZ2N3pxaXJ5NlArZnY5RVZ4RVlrdDF1VVU2MlEvUG5GYXVzTEN0VTNDL3BzNFpodEU1czdjNmRtUVNEQVJNVEV4TVRFNS8zV0ttTHhBb0FJT1JwU2IrWDlINUpLaW5KMU9XWFZrOTBuWUJFUFNEcHlZbXVST0pDclhHQ2o0aUppWW1KaWRNOE5wUzZTS3dBQUtSQXF4V2ZhWm9mRDNhZnVFTlNqaVI3OEo5MW91c0hETU1YYktIaWxkUWw2ZGVTL3NVd0ROOUVWK3hjUlo1NEt2QTlwWnh5eWltbm5QSzBMQi8wVkVvaHNRSUFDRE1NbzFQU1owM1QvSm1rbVpLS0pSVkp5cGpvdWdIRDZKTjBSbEtMcEdPR1lidzEwUlVhRDROUFBvY3FvNXh5eWltbm5QTDBLRS9kekFxSkZRQkFETU13OWtuYU45SDFBQzVXcVh6WERnQ0F4S1J1WnlBU0t3QUFBRWxvcUx0N0FBQ2twOVE5N2pIZE1nQUFRTkpKM1pOTEFBQVNrY3IzRTBpc0FBQUFBQUFBSklpdVFBQUFBRW1JcmtBQUFLUUdXcXdBQUFBa0czSXFBSUNMVHVvZS9HaXhBZ0FBa0dSTVdxd0FBSkF5YUxFQ0FBQUFBQUFtVkNyZlVDQ3hBZ0FBQUFBQWtDQzZBZ0VBQUNRYjAwenBPM2NBQUZ4TWFMRUNBQUFBQUFBbVZDcmZUaUN4QWdBQWtLVE1JVnF1VUU0NTVaUlRUbm02bFN1RlcyclNGUWdBQUNESkRKNFZLTjVKS09XVVUwNDU1WlNuVmJsaHhGMDJGZEJpQlFBQUlFa05sVndoSmlZbUppWk91emppY2FvaHNRSUFBSkNFUWllY2cwODhLYWVjY3NvcHB6d3R5NVc2U0t3QUFBQWtoMTVKWGtteTJ5MnlXZ2VhUkVlZWhFYWluSExLS2FlYzhuUW9Od3pKNWJTR0h2b2s5Y1I5WVpKaWpCVUFBSURrY0NhWVhNbkp6WEhJYnJQSTYvVk9kSjBBQURqdjdEYXI4dk5kb1ljZVNRMFRXNk94b2NVS0FBQkFjbWdLM2FHcnJNeFJkbzU5b3VzREFNQUY0Y3F3YXZhc2d0QkRqNlQ2aWEzUjJKQllBUUFBU0E3N0pEVktVbmxadHQ1M3gzdzVuVlpaTEtrN1N3SUFBTU94V0NTbjA2b1AzcmxRMVZWNW9lS3prbDZiMkpxTkRWMkJBQUFBa29CaEdHMm1hWDVKMHA4azJWYXZuS3lxeWp5OS9rYWoyanZjNnZmNEpycUtBQUNNRzd2ZHF0d2NoNVl1S2RQa3lkbWhZcStrenhtR2NYWmlhemMyM0FJQmdEUXpiZDdTOEdoZ3h3Kzh3ZTg4a0VKTTA3UkorbzJrZDA5MFhRQUFtQUIva25TN1lSZ3BOY2dZTFZZQUFBQ1NoR0VZWHRNMFB5enB0S1M3SldWSXNnYTdiOU9GR3dDUVR2d1IvL29rM1MvcGIxTXRxU0lTS3dBQUFNbkZNSXhPU1o4eFRmUG5rdVpKS3BGVUppbHpvdXNHQU1BNDZnME8zTjRvNmJCaEdMc251a0tKSXJFQ0FQalVRTzBBQUNBQVNVUkJWQUNRaEF6RGVFUFNHeE5kRHdBQU1EeWFsQUlBQUFBQUFDU0l4QW9BQUFBQUFFQ0NTS3dBQUFBQUFBQWtpTVFLQUFBQUFBQkFna2lzQUFBQUFBQUFKSWpFQ2dBQUFBQUFRSUpJckFBQUFBQUFBQ1NJeEFvQUFBQUFBRUNDU0t3QUFBQUFBQUFraU1RS0FBQUFBQUJBZ2tpc0FBQUFBQUFBSklqRUNnQUFBQUFBUUlKSXJBQUFBQUFBQUNTSXhBb0FBQUFBQUVDQ1NLd0FBQUFBQUFBa2lNUUtBQUFBQUFCQWdraXNBQUFBQUFBQUpJakVDZ0FBQUFBQVFJSklyQUFBQUFBQUFDU0l4QW9BQUFBQUFFQ0NTS3dBQUFBQUFBQWtpTVFLQUFBQUFBQkFna2lzQUFBQUFBQUFKSWpFQ2dBQUFBQUFRSUpJckFBQUFBQUFBQ1NJeEFvQUFBQUFBRUNDU0t3QUFBQUFBQUFraU1RS0FBQUFBQUJBZ2tpc0FBQUFBQUFBSklqRUNnQUFBQUFBUUlKSXJBQUFBQUFBQUNTSXhBb0FBQUFBQUVDQ1NLd0FBQUFBQUFBa2lNUUtBQUFBQUFCQWdraXNBQUFBQUFBQUpJakVDZ0FBQUFBQVFJSklyQUFBQUFBQUFDU0l4QW9BQUFBQUFFQ0NTS3dBQUFBQUFBQWtpTVFLQUFBQUFBQkFna2lzQUFBQUFBQUFKSWpFQ2dBQUFBQUFRSUpJckFBQUFBQUFBQ1NJeEFvQUFBQUFBRUNDU0t3QUFBQUFBQUFraU1RS0FBQUFBQUJBZ2tpc0FBQUFBQUFBSklqRUNnQUFBQUFBUUlKc0UxMEJBQUFBeERKTk0xL1NiRWtWa3FvbDVVNTBuUUFBR0VkZGttcUMvdzRiaHRFNjBSVktGSWtWQUFDQUpHS2Fwa1hTMVpLK0lXbXlKS2NrRitkdEFJQTA0NVhrRHY1ck1rM3pxNUllTUF6RE45RVZHeXU2QWdFQUFDUUowelR0a3Y1ZDBpT1NGa2txa3BSTlVnVUFrSVpza3JJa0ZVcWFLK2sza3I1dG1tYktIZk5TcnNJQUFBQnA3RFpKbjVSa2xTU1AxMVJyaDEvZGZhYjZ2ZVpFMXcwQWdIRmpzeG5LY2hvcXlMWElhVGNVUFBiZEorbWxZSklsWlpCWUFRQUFTQUttYVZaSytuSW9xZExVNnROYngvcmw3amZsODBzbWVSVUFRQm94SkZrc2tzdGhhT0UwbThvS2JRb2VBLy9aTk0wZGhtR2NuT2c2amhhSkZRREEvMmZ2dmNQak9NOTc3WHRtTzdZQWkxNElrQURCQnZZcWtoTFZKVXVLTEZ1S25UaHVzV1hITGM3SmlaMlRPTFpqK1J6WDJJbmpFdHVmWThzbGJySXRXNjdxRXRWSVNtd2lRWUlOSkVHUUlIcmRCYmJ2enZmSEZ1eGlkOUVJQ3J2a2MxOFhwUWZ2enJ6enp1ek03RHUvZVlvZ0NMbkJhcUFHd0IrSTBISXV5S2czTXQ5akVnUkJFSVRMZ2daRXdqRHExV2crRStRNnF3NkxTUUVvQjdZQWVTT3NTSTRWUVJBRVFSQ0UzS0FJTUFJTWpXcDRmQ0txQ0lJZ0NGY0gvcUJHNzFBaVo2MGVjTTd2aUdhR0NDdUNJQWlDSUFpNVFXR3NBaEJlZjRSUTN0VkVFQVJCRUlUWkVZNkF4NTk0b2FDUHZXeklHeVFVU0JBRVFSQUVJVGN3eHZPclJDS2dTVklWUVJBRTRTb2k2WVdDRHJETTYyQm1pSGlzQ0lJZ0NJSWdDSUlnQ0lJd3YrVHhDd1VSVmdSQkVBUkJFSEtRYkI0cjBpN3QwaTd0MGk3dFYwTjdQaUdoUUlJZ0NJSWdDRGxHZkpLWmE1TmNhWmQyYVpkMmFaZjJ5OVdlei9LS0NDdUNJQWlDSUFnNXlKWHdCazhRQkVFUXJnWWtGRWdRQkVFUUJFRVFCRUVRaEhrbG4xOG9pTEFpQ0lJZ0NJSWdDSUlnQ0lJd1N5UVVTQkFFUVJBRUljZlE4dnpOblNBSWdpQmNUWWpIaWlBSWdpQUlRczRob29vZ0NJSWc1QXNpckFpQ0lBaUNJT1FvbXFabDlGeVJkbW1YZG1tWGRtbS8wdHJKWTA5TkNRVVNCRUVRQkVISU5iVFVVS0JNazFCcGwzWnBsM1pwbC9ZcnJUMWZFWThWUVJBRVFSQUVRUkFFUVJEbWxYeVdXa1JZRVFSQkVBUkJ5RkdTWGFiRkZsdHNzY1VXKzBxMjh4a1JWZ1JCRUFSQkVISU1iY0lrVTJ5eHhSWmJiTEd2Qmp0ZkVXRkZFQVJCRUFSQkVBUkJFSVQ1SlkvMUZVbGVLd2lDSUFpQ2tHc2t1VWNMZ2lBSXd0VkIvdjd1aWNlS0lBaUNJQWlDSUFpQ0lBanpTdjdLS2lLc0NJSWdDSUlnQ0lJZ0NJSWd6Qm9KQlJJRVFSQUVRY2d4dENza21aOGdDSUlnWEEySXNDSUlnaUNrb1dsYUViQVVxQU5xQWNkOGowa1FKbUVVYUFjdUFLY1VSUm1hN3dFSmdpQUlnakJEOHZpRmdnZ3JnaUFJUWdKTjAxVGdkY0FuWTZLS05mYlBPTjlqRTRSSkNNYkVGUS9RcVduYUE4Q1RpcUtFNTN0Z2w0S21hU2lLSXUzU0x1M1NMdTNTZmxXMjV4TWlyQWlDSUFnUS9WSFRBWjhEUGlxL0QwS2VZUUNjc1g4MXdPK0JyMm1hOXM5NUs2N0UzdHBsQ3dlU2RtbVhkbW1YZG1tLzB0cnoxMTlGSnM2Q0lBakNPRzhDL2hIUUFRU0NHb1B1Q0I2ZlJqQ1V6ejkxd3BXT1hxOWdOU3M0N1NvbWcwSnNmdk8vZ1lQQXorWjdmTE1sMitSVEVQSVJoZnl1K0NFSWdqQVpPUytzYUpwbUF4WUFGVUE1VUREZll4SUVJUy93QWoxQUw5Q2hLSXA3dmdlVXkyaWFWZ2Q4TEM2cTlBMkhPWFl1aE1jWElSVFdpTWhzV01oaFZGVkJyNExGcE5DMHlFQzVVMGZzWEg1QTA3UVhGVVc1TU45anpBV01Cb1dWRFFXMG52Y3k2bzNNOTNBU0dQVUttNXRzZFBVSE9OdnBuM1RaUlZVbXFrcU5IRG8xaHRjLytUNG9DbXhaYWVkY3A0K2V3ZUFjajNwNk9CMTZsaSswMEhyQlMvOXdhRWJyTnRTWUtiVHFPSExHUXloOGVXL0NkUlVtVnRSYmVPRlYxNVRITlJtOVRzR2dWNlpjeDJaUnVYYXRnNDdlQUMxblBYTXdZa0VRcmtUeStZVkN6Z29yc1RqL20yTnZUeHVBd3RnLzAzeVBUUkNFdk1BUGpBQXU0THltYVo4SG5zdmJzSURMenhaZ0lZQS9FS0dsTGNqd2FQUlFLWXFTK0tFVFcreGN0TVBoQ09Fd0JFSUtoMC83dVg2dEdaTlJKUllXZEUwc3FlMVZUMzIxbWVVTExaUVZHWGpxbGVFWmVRL29kTEIrcWUyU3grRHhSVGpXbHZwZ3JkTXAxRldhOEFlMU5HSEZvRmNJaGNiZHc0c2RlaFpWbVRqVzVzRTd1UVpEb1UzSHdrb1RpNnBNN0c1MmNhRW5BTURTT2pQbTZQa3hiWnBQajQ5NVVaV0paUXN0N0R3d1FpQTQrVkcwbWxVV1Zabm82Zy9NV0ZocFhHQ21wRkRQNGRheEdhMDNHeXhtbFdLSG5nM0xyT3hxbnY1N2lCdldPN0JiZGJ4NHlNWEFTUGI5OHdVMGpBYVYxWTBGOUEwSDZaMG5vVXNRQk9GeWtaUENpcVpwQ3ZBcDRCTzVPa1pCRUhJZVU4ekxyUnhvQks0SC9rM1R0SDlWRkNWLzVmRExSM0ZjdU80ZmlURG1HMy83bVB6MlFHeXhjOTMyQmFMbmNFMlpTbXdPNFNRUDBkRG0vTTNkaVhNZUZsYWFLQ25VMDFCajRuU0hiOXJyNmhTRkpiWG1TeDdEeUdpWWxyT3BRa0Y4UHpVdGZaL1hMckd5c01yTVU2OE1NVElhVGxsbnF1TXo1QXF4Ni9BSU85WVhjdTBhQnk4ZUdxR2pOMERqQWd1Rk50Mk14dDE4ZWl4UnJLS2tVRSt4UTg5Tkd3dDVadDl3SWxSU3IwdFB2S2dxNC8vWFpkQnlJcEhzSG9FV2s0by9xQkYrRFZ3R1Q3WjdhRnhncHE0eUtsb051cVluQXAxbzkzRHQya0p1MlZ3VUU2OHlxMTNCa01idVpoZTNiaW5DYWRmUk14Q1k0ejBRQkVHWVgzSlZ0SWhYcE5BQmhEVU5EeEJBSTNjY1Z3VkJ5R1ZVd0lpQ0JkQXJpWndML3d6c0FoNmI3L0hsSU02NHNETG1peENTbkNwQ25oS0prQnlXa0xmQ3lreVRVUlRhZEN5cHRVeTVYRENrNFE5b09CMTZOcTNJN29IaTgwYzRtaUZrNDJKZmdGMkhYV250Sm9QQ0cyNG9vYU0zd083bTlNOEIzbkJEeVpUam0waTUwNGhPVVhDUHpjN1pzS00zd0tzblJ0bXczSWJaRkZVMm5uaDVpRXpGSnpMbEFObTIyc0dDOHRTaWFBZU9qMkt6NktndU0zTGp4a0tlM1Q5TW9WWFBIZHV5bjJyWHJMSnp6U3A3V3Z1NUxuL1c0MlUycWJqSHdoa0ZtK2tTam1nMFZKdHhPcWFlOGdkREdxNnhNQTAxWmhwcUpsLzJmTGVmM3FFZ0hiMEJudDAvekUwYkM5bXh6c0dMaDF3MDFSZGtGYTRVWUUyamxUV04xb3lmUC9GeXFvQW1DSUtRTCtTY3NLSnBXbm5NVzBVSDROWWlkS0l4cG1tRVFJUVZRUkNtaFJvckUySkJvUVlGdTVKNGUvMEZUZE1PS1lyU05kOWp6REhNQ1RFN0FwRThqbkVWcm00MElEaitYS1lEcGxZYnJnQnNGaDFMNjZhL3ExT0pNSzZ4Y0VaaFJkUEltTzhqN28yaGFkcXM4NEVVMnZSc1dHYmo0TWxSaU8xVG9VM0h4YjdBalBNODJRdDBtSTBxL1NOQlRyUjdHWEtINkJrTXNuV1ZuVEZmaENPblU3MW02aXBNTEYxb1ljOFJGMlBlekI1N2lUYmdwY011YnJ1bWlMSWlBOHZxQ2pqYjZhTTVROGlPd3hZTlhUcmY0MmM0Z3hmSThHaG16eEN6VVVGVm9vTFpYOXhhT3JPZFQrS1ZGamZWcFVacUs2WWZTZSt3VG4wZXVjYkM5QTVGdzNuNmhvSThzMitZbFExV092djhGTnAwRExuR2hSV2RUcUdtM0VoSHI1L0lGSnJKVktGVmdpQUl1VXJPQ1N2QVJtQTVRRWpUYU5NaWpNa0VYeENFR1JLTy9mT2g0ZEZnamFyRVBWY2FnZTNBcitkN2pEbkxORnpzQlVHNC9NemtPb3d2ZStqVUtDZmJ2Vk11cjhUY016SnRJZTVaa2hwbWxiQXlpdzFhL05PcHh4My8zR3hTcVhBYUdISkh4WVhpUWowVnhRYjZoZ09jNy9aVFZ4bjFGTEdZVkRZM1JiMXJ5b29NQUt4YWJDVVFUSDNkRm81b0hEZ2VGV1ZXTmhUUVVHUG00V2Y2OEFjMXVtT2hKMmFqU2tPTkdkZG9pSE5kMFZBb2cwNWg0d29iQnIyQ1RwMnczMGxqVHQ2dFlFaGo1LzVoRmxhYU9kRWVGYUNPbkVrWFZoYVVSM084ZFBUNGFldWNmdWlWMlJnVkp0eWVNSDFEczg5SDRob05jZmFpRnpXVGk4NGxFSTZrSG8vKzRTRFBIeHdHU0JPdHJsOWZpREdXSzJmZnNkVDhMWW9DOG5NakNNS1ZRQzRLS3c3QUNEQ0Noay91dG9JZ1hDS2gyUDJraEVSSVVORjhqMGtRaE12SVZUeDNpTVE4U2d4NmhWczJPMm5yOU5KNjNwdmk4V0V2MEhIUDlTVjA5UHA1L3VESXZJMjFvdGpBZFdzTDJiay8ra0RlM3Vtam9zVElodVYyTHZiNmFhaUplazQ0ckRvYzFxalFvTWFTbGl3b042VUpPS0h3dUxDU2pWMkhSN2pyMmhLdVdXV25keWlBeHhkaDNUSWJGcFBLUzRkSFpoU0c0dlZIRXFKS2JZVUpOVU1PbFJKSFZBZ3FMVEprOVFRODMrMVBPMlVMek5IT09ucjhDUStlU3lHU1FVSzdacVdkUVZlSTFndnBRcHpSb0hEVHhpTGF1LzJjT0plNWlvL1pwRkpiYnNxNGZweTFTNnpVVnBqbzdBdXcvM2lxcUxLNjBVcGRoWWtuWGg2NjdGV1BCRUhJRC9MNXhWNHVDaXRGOFRoL3Y2WVIxalNwZVM4SXdpVVJqdDFQb3JwS0h1ZGNlSTJZemh0blFjaGxycVN6ZDdvVmtnWkdndXh1ZHRFL0hFRFROS3dXUFFhOXdxWVZkcG9hckJ3Nk9jclppMTRVWlR5VGlLWmw3bjl2aXp2bWthQWwydU8zaEdLSGdXMnJIV25qaklzS0pWaytKK1laNGt0c1c4TnAxeFBSWUNRV0RoUFJvaDQzMTYwdFpNMFNHdzZyanJaT0g3dWJYWW14YldxeXMzeGhBWS91R3NBMUZzNTZUQ1llUTUwS3F4YmIwSUJCVnhDSFZjL2lCUlowS2l5cHMrRHhSWEJZOWF4cDFOTTNGS0N6UHhEdFIwdnRKOXZ4Mzc3R01Xa3VsS1YxbHF5aFdqL3I2Z0ZTKzdURThzRjQvSkhMVWtscjIyb0hEVFZtaG1NZUxhR3dscktNVWEvRGFGRFp1TnhHc1VQUG5pTWpSQ0twL1d4cHNsTmJFUzEvdmFmWlJTQVVTZG5XNmtZcnF4WmI2UjRJOFB6QklUUXRkUXloVUlRaXU1NXIxenA0N3NEd25PK2oyR0tMblo5MnZwS0x3b281UHE3d0ZUWTVFZ1JoZnRCaTk1TVlPaUJ6MWp3aGlvUUNDY0s4TTFIZ25NcjIraU9jdlRqdU9URGtDdktIRi90WnZyQ0FOVXRzYkYvallGRzFtV2YzRFNXV2lVUXk5M20rMjVleG5WaFlUbDFsOW53ZEJlYnNuNnRKZVZpSWlUU3UwVkRDazBQVE5OcTdmQXk3UTJ4cWlpWjZQWDV1TEhVTUdZU082ZGg2bmNMcVJpc1JiWHkvbStvTEFBaUhOWXdHaGFiNkF2UTZoUlBuRkRyN0EybjlPTzE2L3V5NjFBUzhEei9UaHkrZzhlaXVBUlJGd2FCWGFLaXhjTHJEUXpqcGg2Zk1hU0FTMFZKS0VtOXFzbFB1Tk1hOGlWSzNaVEZIUFhUOGdjZ0V3V1o2dHFhbFZoTktQTHdBMjljNHFLODJNK1FLOGZUZXdZUzNTUEwrdWowaEh0czl3QTBiaXFpdk5tTXYwUEhjZ1dGOGdmSHdxMWVPdWlnd0YxRmJZY0t4emNuT0E4T01lc0lvaXNhbUZYYVdMU3lnbzlmUEM2OE94MFFaRGIwdUdtNmwweWwweEx5U0ZwU2JXTmxncGVYczJJeStVN0hGRnZ2S3RQT1ZYQlJXRW1neXVSY0VZWTZRZTRrZ1hFVmNFZGY3N1BkaFNhMkZpMzErUEw0SXg4OTVPTmZsWTNPVGcvWjRUaEY5Vk9HWVRmakZoWjdvZy9KRVRBYUZOOTlhbnZWemdEZmZXcDZ3RlNVcU5tVEtPMkkwS0ZTVkdPbnFEekE0TXIyeXY5UGw2Smt4bWxzemg5WW9Dcnp0am9xczYvb0NFVTdHUW4vS2k0MDQ3ZVBUYUZlc2FsSGpncWhueW9KeUUwZE9qM0s2dzR1bXdTMmJuWGg4WVI3Zk01aFlSNmNxYVhsaTRzVEZsTzFySEd4Zms5a0RhREo2aDRJOCtmSmdTcHZSb0xCalhSRlZwVVlHUmtMczNEODA2Vm5tdE90NS91QXdtNXVpM2kxM1hsdkNzL3VHRWg1R3ZrQ0VKMThlNVByMVJkU1VtMWpUYUdOMzh3ZzcxaFVsa3VXV080Mzh4YTNsNkZRbFl5V21PT3VXMnVnZUNEQXdNdnQ4TW9JZ1hBSGs4YzkzVGdzcmdpQUl3dndnUXBTUXoxd1JaNjgydSt1d3BOREFOYXNjUkRSb3UraWx1WFdVVVcrWTV3K09lNnJvWXdWYkFxRVp2TUNLUFJYSFE0VFNocHRvbXJ6UHVDZE9rVjJQWHFmUU41VHVHVEk0RXVURU9ROXRuZDYwdnNZM004VjJrcnhndE9URXM5TjRhYWVsM0FQSCsvSDR3dXh0aVpaRzN0VGt3R25Yb3lYdHIwR3YwSHJCdzhob2tFMU5EcTVaNVdCSlhRR1B2dFNmTXA0NDRiREdxQ2VjY1R6OXd3SE9kTXc4NGF4QnIxQlhhU1lRaktUMDY3VHJ1WEdURTV0RlIxZC9nRmVPanZDNmJjWDBEZ2JZM1p5ZVo4ZGtWTGxsU3pFZVg1amZQdGVITDJDbnFkN0tIZHVLMmJsL2lKN0JhRExnVUJoMkhoaGkxV0lieDl1aUhpZWRmWDZxU28yTWpJYndCeldDb1FpaGtFWXdGTFBEVVRzVTFnaUZOR3dGT2pZc3Q3TmpmU0YvZUtGZjhxMEl3bFZOL2w3L09TK3N5T1JlRUFUaHRVWHV1b0tRdnd5TUJIbDIzeEFibHR0WnZNQkNmYldGVStjOTdEL3VTb2dMQmJFd0U1OS8rb2xhWXpsalU4S0hMb1VoVjRoZlA5dExLS1NoMTZjS0NLR3d4cjVqcmpuWnptdUZRYTl3ei9WbERMcUN2SHJDemFPN0JsaTh3RUlrRXMwVnFLcEtXc25vcC9jT1p1dU85aTVmd3NOb0pqZ2RldW9xelFSRDR4dXpGK2k0WTNzSmVwM0N5WFlQKzQ1Rnp3Vi9JRUpEallXalowWVRIamR4VmpaWTBhbHdwaU1hWG5iZ3VKdGdTR1B0RWh0TkRkYUVzRUpNVkR0eWV0d0w2SFNIaDlNZEhpS1puWEV5c3FEQ3pNVmVuNGdxZ2lEa0xUa3RyRWdva0NBSXd2eWd4WkpXaWkxMnZ0cFhNeGY3L0Z6czg3TjRnWVcxUysxWUxicVU2Q2g3UVZSWUdmTk9YMWlKaDZiTWthNENnTWNYZmZLZUtLd1E4N3k1Zld0eFdudThLdEJkMTVXbXpSR1BuaGxMZWNEUHhLckdxREF3MTRSQ0dvZGIzYXhkWXVmdTYwdHB1K2psMEVrM1k3RjlOT2lWMTBRME1NYkN2SkpEak55ZU1LZk9leGoxaEJPaFRBQ0hUcm01ZFVzeDE2d3E1S2xYeGtVZW0wWEhpa1ZXdlA0SXg5dkdTeWMzdDQ0eTVnMVBLZmhFSXRHS1FUZHZjdEoyMGN2eFdGV2g3V3NLTVJwVW5qc1E5WjY2WVVNUlZvdU9SM2NOOFBRckE0Um5JTVFJZ25CbGtzOVAvamt0ckFpQ0lNd1ZJdExPZ0F3dTYyS0xuVmYyRlhDOWF4UDJheXBVRmRRSm90SzVUaThYdW4zbzlkR0VvWEhLbk5FU3dPNnhVRXI3UktKaFAxRTdMcXdzcWJYUXVDQnpkUnVBdWtvemI3K3pNdU5uaWdKZVgvcCt4Zi9Xa3NLZmZQNXdTakxlOGJGSGM1dGM2UEdsNVNjWmRBVXk5QjEvVVJjZGY5OVFBSDhnUWwybG1kYnpIbnlCQ0tzYm8vazk0bDRZeWVGSjR4RkVXdXBwTlRIVUNHZzk3K0ZzaDVjMVMyeXNxTGZTY25ZVXpSc3RmYTNYS2ZqOG1jTis1aEpEVEtTYUdBcTBQNE1IVUdlZm4vUGRQdW9xemF4WVZNQ3htSWl5ZlcwaHFnb0hqcnNJaGxLUDhla0w2YVdYRFhxRmJhdUxPSGwrako2QjZESFVxMUZ4ckxQUG54aEhvVTJQeWFnbS9qYWJWQ3dtSFpxbUVacSt4aWNJZ3BDVDVMeXdJZzlEZ2lBSXJ5MHpmYUFUQkdIK3VYbFRNZFZsMmF2MVpPTE9hMHNuL1h4dnl3Z25ZdDRHOGZLL2ZVTkJodHpwQ1VaMXFzTGlCUlpHUFdFNisvMForMXU4b0dEYVl4djFobm41U0hydWo4MngzQ2JOclc2RzNkTlBiT3NQUm5oa1p5LytZSVFWOVRicUt1RndxNXRBVUlzS0svMSttbVBlTHJZQ0hWV2xKcnF5N01kRWpBYUZWWXR0S1cxdEY3M1VWMXVvcndhek1YcnNIRlk5RzViYjA5YS8wTzJqMEc1Z3k4cVpKNm1OTStZTjg3dm4reExDaWo5TFV0eUp2SHgwaFBKaUl4dFhPQmdaRFZGUllxU2kyTWo1Ymw5R1lTc1Q1VTRqaTZyTlJEUXRJYXpFeHhHZVN4Y25RUkN1ZlBKNC9wblR3b29tb1VDQ0lBaUNJTXlRcTNIbWNLSEhsNVluSXhQMU5XWk1CcFd1Zmo4am81TXZQK1FhRnk1c3NmQ2hFK2ZHYU90TWYrQTJHVlFXTDdBdzRBcG1GRVFBRmxhWnA3RW5sdyszSjdxLzFhVW1mUDRJSHQvRVVzWlJDcTE2YnRsU3pPTjdCcWJWcjBHdnBna3JtU2d0TWxCYVpFaHI5L2pDdU1mQzlDYmxMWmtwWG45VVNJbUxPUDdBOUlRVm56L0NDd2VIdUhWTENUZHRLa1pWWVdRMHhPN216SldkTWxGZWJBU2dlMkI4L0JaVFBJK1B4UGNJZ25CMWtOUENpaUFJd2x3aEl1ME1FRkZieUhldWhQTjNodGZoaVhOalV5Nnp1dEdHeVJCOThPNGZEbkwwVE5Sall6bzQ3VkZCd0RVV3pEZ3VMUzVuVFZiTktMNUlsbENncVNvS1RWeG44bVhqb1R5cHk5WFhXQ2h6R2poMmRqUWx2RWRSeHNkaGlva1RYbDg0WmN3Wk42ZEZLL3Y4OHFudWhMaVJqRUd2OElZYnlyR1lkRHowWkZkS1V0bUpkUFRPUEZudFJFeEp3c3AwaitYSWFKQmhkNURpd3VoMzNObm5qNFVTVFcrYkZURmhwYXZQbHhMMkF6RHFEV1gvdmllY0Q0VTJQVjUvZU5ybnBDQUlWeDc1ZlBYbnZMQWlrM3RCRUlUWEZna0ZFb1RjWUs2dVE3TkpaZXVxSWhaVlcvRDVJd1JDMGJ3aUsrcXRuTDdnNGRqWlVWeGprNGZWMUpTYkNVZGdjQ1NROFlGN0p1SklwandvMlQ3THR1NVV3b3FXSW9obzZIUUtheHJ0ckZsaXgrTUxjN2pWamFaRnkvNkd3eG9OQ3dyd0J5TW93TEpGVm9JaERkZFlrT1J5eTVuR3FTalI4Q1JiZ1o1bjk2VjZ1QmdOQ3Jkc0tjRnFpWHB2M0wyampQM0hSampmZmVrQ1NqWk1ocWdIem5UeXVaZ01LaXZxcmF4cXRLUFhLZlFPQnJCYWRLeW90MUpWYXVMZ2lhbkhxbE9ocE1qSXFEZU0yek4rRGxXVlJzUFNCb1lES2Q4WmFkL3grUGU0cExhQTVmVTJIbjY2SzZOSUpRaUNrTXZrdExBaW9VQ0NJQWlDSU13VW1UbEVzUlhvV0w3SXh2SkZWdlE2aGI2aEFEdjNEK0x4aFZsWVpXRjFZL1N6NVl1c1hPangwWEptbE82QjlMd2lwVVVHQ3N6UjhLRjhyTnl5ZHFtZDVZdHNXRXdxcnJFUXord2RTQW1WT1hqU3hmcGxEcmFzTElSWXRhTGRoNGNtOWRpSWU0YmN1YjBNVzRHTzF2T3BTVjBYVlZ2WXNyS0lBclBLcWZZeEJsMUJOaXd2NU9iTkpmUU1CdGpYTWt6L2NIcXVta3VscENqcVBaSXNja3lrekdta3NiYUF4UXNLME9zVUFrR05WNDRQYzd4dERMMU9ZZlBLUXBiV1dibDVjd2x1VDVqVzgyTzBkM2taR1UzdnM2clVqRTZGN3FSOE5JVTJQZFZsSmdaSGdqTVNTSXhHRlowNi9md3dnaUJjZ2VUeHMzOU9DeXVDSUFoemhZaTBNME9PbDVEWFhNWG5yOU5ob0xyTXhNSktTeUwzaGRjZllWL0xDS2ZPanlVT1RYdVhsL1l1TDVVbEpsWXZzVk5iWWFhMndzemdTSkNqWjBkcHUraEpMTHU2TVpwd3RXMmF5VXd6WVRLb0dBMHFvOU1vOGJ5bzJrS1JQVDBYQ1RGUkFHRDVJaHUrREhsRWhrWUN0R2Z3c3RDcENvZE91VGx5MmsxNFF0bmpsak9qdEp3WlJWRmlvVXhKbnptc2VrTGhWRzhWazBHbHVpeWFMOFpzVXRuVFBNeko5akdNZW9YNm1xalhoZE91Snh5SlZ0WTVjdG9Oc2VPM1lZV0RwUXV0M0wyam5MTVh2Unc0UGpLanN0ZVQwYkNnZ0pKQ0E2NnhVSXFnb1NwUVVXSmlRYm1adWlwTG90eTJQeERoNkdrM0xXZEhFeUZLb2JER251WmhXczZNc202WmcvcHFDeHVXTzlpdzNJRnJMRVRQWUlEK29RQVhlbng0ZkdGcUs2UEhJWjdvMTJSVXVXbFRDWW9DemJIOXprWmtRbmwwUjRFZWp5OU1SSFFWUWJoNlVkTHpYdVVMT1Mrc3lPUmVFQVRoTlVidXU0SXc3MHpNRFRJVk4yNHNvYWJjak5Fd1BpbnRHd3JRZW42TTB4MmVOREVoVGxlL2o2NStINlZGUnRZdmM3Q2d3c3oxNjUxc1d1SGd0enQ3S0xUcFdWaGxJUkNNY0xwakxPdVlrc3NUYTVwR21kUEl0alZPZ3FFSWtVZzBSNHVpd0pBclBVZkx4UENlUmRVV0ZsVmxMK2tNc0h5Uk5XUDdtUTRQNTdyR0JTQk4wemg4eXNYUjAyNUNXWTVCbkRWTEhCVGF4b1dVa2tJRFRvZUJqbDVmeXBnamtRaVJpTWJBU0pDZCsvcUpST0MyclNWVWxaaFIxZWd0OUd5SGgxZFB1bEpDckh5Qk1Mc1BEM0dxZll6dGE1MDAxRmlvcXpUejYyZTY4ZmltSjY3Y2VXMFo5Z0k5L2tDRVFEQkNNS3loQU5ZQ1hTSVBUc3NaZDhwNE56UVZzbXB4VkJ6VGlIcVhuRHcveHJsT1QxWVJZMlEweVBNSEJ0amJvcktrMXNxU1dpc09teDZIVlU5ZHBabnozVjQwVGFPMklpNnMrS2dvTWJKalhYSFVnK2VDaDdhTDZhV1prM01Iall5R3FDd3hjZDA2SitHSVJrV0prZlpZdjRJZ1hLWGs4ZldmMDhLS2hBSUpnaURNRDNMdkZmS1pLK0xzbmVGT2RQWDdxSzAwYzdIUFIyZXZuL005WGx3WlFqZXkwVDhjNEtsWCtpa3BNckIrV1NHQlFBUi9NSUl2OXY5WFQ3aXlpalBFNXNMK1FJUmdMSXhqMUJPaTJHRkl2SHpVdEtqUTgrcUp6QldEa25uaHdBQXZ6dkt0WlNSVFlsMk5LVVVWQUwxT1NTa0pIUXhwWE9qMnNhZDVLR1c1UUVqajhUMTlqSHBDNDhLRUJxNnhFRzBYUGJSZUdKdlVDNlYvT01BZm51OWhSWU1OVlZHbUxhb0FETHVEVkpTWUVubGJrdmR4MkIzaTVMblJ0RVRHcjU1MFlTdlEwOVhucDczTE02UHdISzh2UW5Pcm0rWldOdzZibnRvS004UHVFQjVmbUFKemRBeWpuakJqM2pBM2JTckJWcUNqNWN3bysxcW1yaXAwcE5WRmFhR1J4YlVGS0RHaDVkVVRybW1QVFJDRUs0OTgvdjNPT1Y4YlRkUCtIdmdxd0ZtL2o3WkFlcXl2SUFqQ1RLazNtbWd3SlVwOWZscFJsUDg3cndPNmpOU3ZXSmY0WFdvN2ZtaGE5M2xOMHg0QVBnM1FmSHFNSTZmSGtwSXpLbUtMblZmMm1rWXJhNVlreXQvbXpmV2VQQWRxT2VObWI4dlVJa1F5cWdLUnl6QXJkVG9NRExsbW53OUVWYUlQL3ZreVlWWmkzdWd6T1phSzh0cS9hRldWNkRtUHdxU2kxK1dtd0t4TENDMTJxNTZlREhsNkJFRVFwa05UZzQxclZoWEYvOHliMzI5eTNXTWxqcFlVZ3ltMjJHS0xQUnRibUFFVHZBWEZGanNmN1N1Qm1lN1A1WHEySGh3SlhOTDY4L2pNUHl1MHhIOW1zTTQ4N0dONE5nTzlESXg1UTRuL3gyMUJFSVNyRFhXK0J6QVY4VW1GbGpUUkYxdHNzY1dlcVMwSWdwQ1BKTi9EeEJaYmJMSEZGdnRLdHBQL3pqZHkzbU1sbncrdUlBaTVnOXhMcG84bXgwdkljNjYwczFmTEVjOC9zY1VXVzJ5eHhiNmNkajZUMDhLS0poTjdRUkNFMTU0OGYyTWdDRmNDRTZzQ2lTMjIyR0tMTGZiVllPY3JPUzJzY0lVY1pFRVFCRUVRWGtPdWhMbURKbk1nUVJBRVFjZ1g4a0pZbVcrWEpMSEZGdnZLc0lYcG9ZbW9MZVE1Y3ZZS2dpQUlRaDZTeC9QUG5CWlc0aFA3WEhCSkVsdHNzZlBiRnFGZ0JzanhFZ1JCRUFSQkVJUnBrOVBDQ3ZMV1ZCQUVRUkNFaWU2T3BnQUFJQUJKUkVGVW1YS0Z6QjFrRGlRSWdpQmNUZVR6cjE3T0N5dUNJQWpDYTQ4ODBBbjV6SlZ3OWw0Sit5QUlnaUFJVndzNUxheUkrNzRnQ01MTUtHdHFzaVdleURSdGREWjl5RjFYRUFSQkVBUkJlTTNKNDBsb1Rnc3J5RnRUUVJEbWlLdmxYbUlONlJhZ2k5b2FkTTFGbjlrU0FFdTd0T2R5ZS80akw1Y0VRUkFFSVY5UTUzc0FnaUFJd3R3UjBWaVE5T2ZGV1hVUzh4Wk05aHJVSnJSSnU3VG5jdnNWa1dQbE11eENhWkdSbXphWFlUSHBadDJIVGswWHNTcEtUQ3hiWk0rNmp0R2dvdGRsRjc4cVM4M2N0TGtzWTkrdkZadFhPdG02dW5qRzYxa3RPcmF1THFhK3hucFp4bFZTWkdUTjBrS3F5OHpUWHFlODJFUmRaY0dNdGxOZWJHTGJtcG52LzNUWXRxYVlkNzUrSVZiTDdNODdRUkN1RHJROGRsbkphWStWNUVtVElBaUNNRFdLcWw0ZnR6Vk51ekNiUHJTcnlNTkhFSEtadWI0T0Z5K3dzcVRPQnNDemUzdG52UDUxNjBzcEx6Ynh1NTJkaENQalk5dSt0b1NTSWhNRHczNzZodndwNnlqQWJWdkxzUlhvZVh4WE44UHVZRnEvS3h2c0xLNjFZYlBvZVd4WEY4R1FodE5ob0xFMnUxaVRpYzQrTHhkN3ZRQ1lqU3EzYnEzZ2JNY1l4ODY2cGx5M3Jxb0FnMTVsVC9QQWpMYnB0QnRZczdTUVYwOE1jN1pqVnRHWFdWRlZ1R1ZMT1VWMkE4UHVJSDk2b1l0UmIyaks5VGF2ZEZKVGJ1Rjd2MmxMK1o0bW83TFV6T29saGZRTytqbDlZVzczdzZCWE1SdFZsQm1jMDNxZHdvNE5aWGg4SVY0NU1qanBzcW9LNzcyM2dRczlIaDU3cVh1T1JpMElnakF6Y2xwWVFTYjN3bFZLSkJKQlZYUFRvU3djQ3FIVFQzN3J5TVh4WHczM2twcWE1U1dLeXV1SjdtOEV0Q2ZtZTB5Q01COWMrVmY3N0Rod2ZJaWxpK3dzcWJOeDdJeUw3Z0hmak5ZZkdRMnljckdEbTdhVTgvVExQWW4ybmZ2NmVOT3RDN2g1U3prUFA5V1I4akMvYlcwSk5lVVdobHhCUEw1d3huNTM3dXZEVnFDbnFzek1uZGRWOGVpTFhUanRSamFzS0pyeFBzYUZGWk5SUjZuVFJFMjVoVkE0d3FuMnFGaWdVeFV5Ulk3Rm03SjUxb1RDbWMrcUFrdjA5M0JzR29MSFRObXczRW1SM2NDSmMyNGFhMjI4OGVZYS92UkNKME5KNHBSQnI3QjJhUkc5UTM3T2QzbXk5bFZSWXFMSVpzejZlVEFZSWFMQnBwWE9LVDJIem5TTUpvNUhZMTFVRUp1TWtxTG9kcHNXTy9BSElwTXVlNjV6akdGM0VFMkRRcnVCcFF0dHVNWkNISjlFSEZPSWZxZFhaa2lnSUZ4bDVQRjhQZWVGRldINnZQaTczL1BnQTU4RzRQTy9lWmpxaG9ZNTZkYzM1c0ZVWU1uNGc5WGYyY2tQL3Q5bnVlWjF0M1A5dlcrY3RKOWdJRUQzdVhacWx5NlprM0ZkYnY3NDRQY1pjN25ZOFlaNzV1eFlUcGZmZnZ2LzQ1bGYvcEs3NzcrZjE3M2o3VGtqVXJRZE84YVgzdmQrM3Z6M2Y4L05iMzVUeG1VZS8vR1BlZnBuRC9HaEwvOGJEYXRXdmVaanZKcFJiYVo3RkkzRktJQ2l0RVZDMnN1ejZraThCWVY4NXdvNGZ5L0hIZ1JER2dlT0RiRnljU0c2U1VKenNuR2tkWVRLRWpPTEYxZ1pXdUhrd1BFaEFJWmNBVjQ5T2NUR0ZVNjJyQ3BPZUgwc1cyaG45WkpDeHJ4aC92UmlKNEZnNW9mcWNFVGpzVjNkM0hmTEFzeEdIVHBWb2IzTHd3OStkMjVhNDNMYURieng1cHFVdHBIUklFL3M2dWJ1NjZ1NWNWTTV3WkJHMjhVeGJ0OVdRVjFWOWpDWjk5eGJuN0g5NTQrZHh6V1dMcDVZWTZLQ1B4aVpOTnhwS2lZS041V2xadGF2Y05MZDcrUDUvWDJjUE9mbXJ1dXFlTU5OTlR6NlVoZTlnMUhQSUtOQlpXT1RrMk5uWFpNS0s0MjFOcFl1SFBjQU1oclV0TzhqRklwZ01lbll2cTRrMFdiUXE0UWpHcEVrc2V4Q2o0ZFFPQ3FTclZ6c29MSmtlbUZLNjVaTkxaUzVQU0dHM1VIQ0VZMG5kblZ6M3kwMVhMZStGUGRZa0k0ZTc3UzJJd2hDSHBQSEFtbE9DeXNTQ2pRelBHNDNBMTNSWEpYaFVIaE9qbDNyb2NQOCt3Yy94TFk3NytSZG4vcGsydWMvL3NJWGVlR1JSOWovOU5NczNiQ2VpcnE2ckgwOStLbFA4OVRQZjg3OW4zNkF1OTcxMTVjOHRzdEpPQnptVjEvL0JvUGQzVHoxczUvem5aZDN6MXJjOExqZERIYjNNTmpiUTMxVEUzYW5jOUxsaDNwN2VlZ3IvNGwzZEpUREw3N0VIZTk4eDV4ZUIzNnZsMGhrOGpkR3lSaE5wb1NIeXNuOUIraG9QYzAzL3VFakZGZVVzM2JIanBSbE85dmFlUEJUbjhibjhmRHlZNDlUdjNMbG5JMWJtSnhGaTVvcVVmZ2dpbUxYTkUwRDVTV3ZMamh6WDM4SkJSS0UzR0NHYzZDYnQ1VFRVR09iZXNIWW5QV083WlZUTHJycmNIK2FwOER6QjNvcHROWFFQK3hQR2QvQjQwUG9WSVhEcDRiSGM5K2c0Zk5IK05NTG5ZeDYwa1VKVllYeVlqTmozaER1c1JDUHZ0aEpNQlRCVnFEajVpMFYvT25GVHNhODQxNHVpZ0p2dUttRzF2WlJXczZNSk5vRHdYanVqdFJqMXRubjVibjl2ZHk4cFp3ZEcwcTUwRDNHeVhaM1JrK2RWWTJGaWZGbnd1dlBQSzhxTUVlM2ZjdVc4a21QNVdTTWVjUDgrSS9qSWxLQldjZHRXeXNJaFNJODgwb1BtcWJSMWVmbGp5OTBjdmYxMWJ6KyttcWUyTjNGaFI1dnlwZ21qaTk1SHYzU3EvMjg5R28vQURYbEZsNS9RelVYZWp3OHY3OHZxK0MxZWtraDI5ZVcwdEhqNGZGZG1VTnMvdkI4NTVUUFFUdldsN0Zza1oxZlBIRWVkNGJ6SUpsd1dFdm9vaDVmaUVkZjZ1TGVteGR3MjlZS2Z2WllPejUvK2xnVHV5M1BEWUtRLytUeE5aelR3Z295dVo4UmtYRFM1RU5WNXVUWUhkMnpoNjYyTm43enJXOVJzYWlPTzk3eGpwVFAzLzNBQXh6YytSekRmWDM4K3djL3hCZCs5MXQwdXZUa1pDLys3dmY4NlFjL0FPQlAzLzhCTjc3cHo3RlkweE85N1h2cWFUcE9uNzdrY1dmRDduUnk2MXYrY3NybFhuM3VPUWE3bzVPSVAzdlB1MUVVaFlEZmo4ZnR4dU55TWVaeTQzRzdjQThQNHg0YVluUm9PR0dQOVBmakdoaGt1TCtma2Y1Ky9ON3hOeXdmK2E5dmNNT2YzemZwdGg5ODROTjRSMGV4T2h5ODh4UC9nbWQwZHJIT2VvTUJnekhkN2ZlamQ5ekYrWk1ucDkzUFAzemo2OXo0cGo4SDRQYTN2NDNUaDV0NTRpYy80VXZ2ZXovLzhmaGpDVEhONy9IeXBmZTlINS9Idy9vYmIrQXYvdUYvNTlUMW0wdGptV3NxR3h2TE5MM2g0d3BzQWtCaE9CS08vTGovMUVuM2ZJOU55QzFLQ28ySnQ4R3ZOY3ByR0tKejVWN3QyUmtZRHFEWGpYc3NPQjBHbkE0alhmMCt2RmxDY09LVUZCa3B0Qm5vR2ZDbENCbHhNV1Jqa3hPblkvejNaTmdkb0xIT1JtTmR1cEJ6N2JyU2xMOTdoM3hzYUVwOW9YRG94QkQ5d3dHc1pqMXZ2S21HbzZkSGVPblYva1QrRlh1QmdTS0hrVHV2cSthUlp6c0l4N3c1MWl3dG9yTEV6SWc3U011WjZSMlhVKzF1OURxRmpoNFB3WkRHbVN6NVF4WXZzR0hRS3h5TWVlRk1sM2hDMXJNZFl3UkQwMzlwa1l3L01IN01UVWFWdTIrb3BzQ3M0NG5kM1NsQ1JNK0FqMGRmN09UUHJxL216dXVxZVhadkQxMzlVM3R4bUdMNVRlSU1EUHZaZGFpZmJXdExDUVFqdkpJaHI4enllZ2RiMTVUUTJlZGoxNkYrek1iVWwwdkJzRVk0OW04cUlySGYzMUJJSXhTYTJkVTVPQkxncVQzZFJMVG90cmF0TFVsYkp1NVJYV1EzWnZ3Y29LdlB4N25Pc1JsdFd4Q0UxNTU4L3YzT2VXRWxWOWo3eEpOODRUM3Z2YXpiK015dmZzR3FiZHRtdlg2eUY0SXlSNkVqYi96QSsyazlkSWlYZnZkNy92dmpuNlIyeVZKV2JyMG04Ym1qMk1rSC8rMkxmT0grOTNEeXdFRisvOS9mNWQ0UGZpQ2xqOU9IRC9PTmYvZ0lBTVdWbFR6dzA1OWtGRlVBbnZ2MXIzbnBkNytmazdGbll1R0tGZE1TVnA1NTZCY0FtSzFXYm4zTFcrZzVmNTczWFRQNzd5Yk8yYU5ISnhWV252NzVRN3p3eUc4QkdITzVlUC9XN2JQZTFsM3ZmaGZ2Ly96bjB0cXJHOGJkbkVkSFJoanM3c1pjVUVCNWJXM0tjbjBYTCtMTklPcjh6ZWMrUSt2aFE1dzljcFIvLzhDSCtOS2Yvb0NpS0h6am94L2w3SkdqVk5YWDg1RnZmak5ud3BldWRPb2ExNjVVOVh4RFVaUWQ4WGZSV2xqNzl2bFR6Yy9OdXRNNWZPdG4xQ3NFTWt5a0d4Wll1WDVES1NmUHVkblRQSjZZVUZWZ3d3b25SMXBIOEdkNWk1cHZWSldhcWEwczRIaWJDM2VHVUlJNFRRMTI3RllESjlyY2pJeW1KL2k4Vk13bWxidHZxQ0lVaXZETEp5NWsvRjR1Ri9ZQ1BhL2JYa0Z6NjBnaTEwVWNrMEhsRFRkVmMvS2NtOE9uUnJMMk1TT3VZQ0UxR3hNOUxlcHJyTHh1ZXlWdEY4ZG96dUtGRWVmUGRsUlJhRE93YzE5dnh1U3lOZVVGVkplWloveFFQQkZWVlZCVmFHMTMwejhjeUxwYzk0Q1Bsdy8zczMxZEtWdlhsTERyMVg1c0JYbzJOeFV6TUJ6Z2hZTjlNOXB1UEhsdG9kMUFXWkVwNHpKR280cGVWV2lzemV6MU0rd09aQnh6UEJUbzJYMDlsM3g4TENZZGQrMm9vdGhoWkYvTElHMFgwNFdBcm40ZlQrenU1czVycXloeUdLY2xyTHp6OVl1eTVrMVpVZTlnUmIwajY3clZaV2JlZHRmQ3RQWlhqZ3p3Nm9ub2ViVnBaVEVtUS9iZi9JcFlxTkRHbGNVRUo3bXZ0NTUzSjBLY2tqbmZIUlVNTFdZZGE1ZG1EeWV5Vy9WWlA5ZXBJeUtzQ0lKd1dja0xZV1hpQkQrdVRMK1c3WkZJT01VajVIS1FYRFp5TnVOTUhwK3EwODNaY2Zqd2YvdzdaNXFiNldvN3g1ZmU5MzYrOHNSamxGUlZKWmEvNW83WHNlbTJXOW4vMU5QODdNdGY1cnA3N3FHMHVncUEzZ3NYK013Ny9ocS8xNHZWNGVCVFAva3hwVFhWYUpxV2NidEdrd2x6d2N4S0JFNkhnTTlISkJKQmJ6QWsyckx0NzBCWEY2ODg4U1FBdC8zVlc3QTZIQlRZN1Zoc3RqU2h3V2d4WTNVVVlqQWE2YjBRTGNDeStiWmJXYmhpQlhhbms4S1NFZ3JMU2lrcUxjTlpYa1poYVduVzdiYWZPTUYvZjJJODNNcGFXQmc3RmhNbmF2SEpVWHI3NlBCd2tvZU1rdkU0Zit6Qjd5VzIrK2dQZnNoM1B2NEpWbXpad2dNLyswbktlRDcvcnZ0NTVZa25FbUVoOFhhOXdjQkh2dmxmL01jSFA4VDd2dkE1RkVVaEhBcFJWbE9EbzdpWVQvN29oOWlkNHhPYlhMaCtyMEIwTmN1WEYrazAvWjJxd2hjVlJZa21GOUEwdjRiMmkvWlR6WitZN3dIR3VYRnpPVldsWnA1NnVZZk92bkgzK3lLN0lScmpQK0ZCWk9raU94dFdGTEc4M3M1eisvdW1qS25mdXFhWXBvYnNEd1V6NGNDeG9jU0R2Y1drWSszU3dobXR2NjhsK3FiYmJ0WGo5WWNUU1JvclNreXNXMWJJaFI3UHBNTEttaVZGT0d4NmVnWjhrd29yUm9PSzJhUmlNZW1pLzh3NnJHWTlCUllkQjQ0TnBYZ2NKSFBOcW1LTWVvVWpwMXlYTEtwVWw1a3BkV1orUUUybXRYMFVyeitNMXg5R1VSU3UzMWpHcUNlVWNpN2N0S1dNSXJ2aGF0UkNwdVJTN21NWGV6eG9XalRzNC9ESjdGNFlpaExONStIMWhSbHlaUk03b3VFWjMvM05OTjFFc3JCdVdSSGIxcGFtbGNzbWFWL3JxZ3FvS0k0K2lIdjlZVlFGTmpVNVdWQlpnRjZ2TUREaVozMHNWOGZCNDBPRUk4bGx0eWMvWm91cUN0aTJ0alRyNXdDM2JxM0kySDd3K0JCOVErbWVIVmFMbm1Bb01xbGdNQjJLN0FaZWYwTU50Z0k5cDlyZEhEbzVSQVlIWUFBNit6ejg2cW56REk0RUVzSk9hdmx4VXRwK3YvTWl6SEhhQXZkWUtMRzl4dHJKRTlpcXNkd3pqYlcyU1Y5SDl3MzU2Smtrb2JMSEcrTEJSODZtdGR1dGV2N2k5anBhejd0NTRVQm0wUzM1UEJFRVFiZ2M1TFN3a3Z6RG01dzROVm1BZUszYXF4c2F1Tzl2UDNUWjloV2d0THI2a3ZZM3hXTkZVZWJzT0pnc0Z2NzMxNy9Pdjd6eFhwYXVYNC9lYUV3YjUzdi8zLytsLytKRjN2WlAvMFJKMVhqY3RtdG9pRWc0ak1GazRtUGZmNUJGVFNzbTNlNy8rdXAvOHIrKytwOFp4NU84M2t6YlAzYlBHemg1NENCNm8ySEsvZjM5ZDc5SEtCQkFielR5eGc5K0lOSCsvMzc1RUtwT1I0SE5oc1Z1eCtwd1lJZ2RpelBOemZ6am5YOEd3TjN2ZVE5cnI5OHg3WEZxbWtaL1p4ZWZlZnM3OFh1OTZQUjZ3cUVReFJVVmZPRzN2OEZhV0RpdGZnNi84R0xDcThydWRITDNlKzdQZXB6amY0ZUMwWWMzblVHZjBrNkdPdksvL09yWE9MSjdkM1JTcEVTMzhUK2YrM3pTZ0tCeTBVSys4NG5VWi9xLys4cC9VRll6bmxSd1BxN2Y1UFk4UnFscFhGTmowTEZLUTkyb0tObzlpcUpzU1h5cWFYNE52cVVHUnYvdlhHeHNMbzZYeGFTanJxcUFjRmlqWjhDWDBtZVJQU3B5OWcybXRoOC82OEprVU5teXFwaTdycXZrMkZrWGV3NFBaSzNJb1ZNVjlEcUZ0b3RqZVAyekU3L3RWZ08xRlJaVU5lbStaMVJaTTBOaDVjRHhJUXB0QnU2N3BZWjlMWU1jUEI1OW16dWQrUC9LRWpNT201NVJUNGh6RjhkWXY4SkpTYUVSbzBIRmFGQXhHVlZNUmgwbWd6cHBQb1B6WFI1R1BlbHZaZXRyckN4YkZFMWN1WFpaRVd1bmtVUXl6cEFyd0crZXVaalN0ckNxZ05WTHBqNCtuYjFlUEw0UXdaREdFN3U3dWUvV0dtN2ZWc0Z2ZDNZeTVBcXdibGtSZFpVRm5MNHdtalczeFd6SSs2czlpWWtDK1hSdGZ6QkM3NkNQbWpJTEJyMUNJQmpKdUh4RnNSbURYdVZjcHp0cm4zTXhIaVk0RW1YTERWSlhXY0RxSlVXRVF0RmZvV1VMbzhLcEZnc2xhYWl4SlR4ZkRwOGFKaFJPRmpTaS9keHhiUlgxTmVPZXNTMW5SbmpoUUIvSDIxeTBkNDJob0ZDL3dJWnJOTUJBekF0RlE4TnEwVk5rTjlJLzdDY1FFMFlkTmdOM1hsZUZQeGhKMnk5VlZiQ1lkTGhHZytqMVNueG54cE12VHNNT2hTS0FRakFVd1dSVWFUM3ZadWxDZTBxaTJVejgrQS9uSnJsUHB4N2JlRTRablFwMVZkWlpmNC9EN21Dc1lrOXErODhmYTU5MDNSczNsYk9pd2NGRGo3WGpHZ3RPYTFzM2I2bEFUZkt5T1hCc2tDRlhJSkVQSm5sNVk4eGJac1FkeEI4SVg4TDVLYmJZWXMrM25jL3o5WndXVnBqd2tEVFo1NWU3ZmNHU0piemo0Lzh5clRGZkNwZXl2eWs1VmhSMTF2MkVna0V1bkRxVjBtNHdHZm5ndjMyUnhXdFcwOS9aU1g5blo5cTZjVUdrcmFVbDBhYXFLbi96dWMvUTFYWU9xOFBPMmFOSFU5YXhPNTBKUVdtbTQ1eEplemdVZlV1c054aFNscG00L0pqTHhaTS8rU2tBdC96bFgxSmNXWmxZcG5IdDJxemJTK2tUYlViZm8zdG9pRS8vMVZ2cHUzaVIwdXBxUHZHakgvTFpkLzQxRjA2ZDRyUHZmQmVmL0o4ZllpM00vQUFUNytmcG56L0VkejcrQ1VLQkFCYWJqVS84NkFkVTFTOUsyLzdFditQQ2lsNnZ6MzRqaTkzazJvK2ZvUG5GbHpJdk13aytqMmZlcjk4OFFxbXBXVjZzbVZTclhzV3U2UFFWYUN4WFZhVkpRMXVsS0dxTmhsYWlhRGdVbFBGM21Scm53MHI0azk3K3lDTjlmV2RubDVRbmlYRWRJR3JGaGRxWjJzc1cyVkFWT0hiT1JUQVVTVm1tTk9hTzN6ZmtUOXZXcXllRzZCbndjZHUyQ3BvYUhQZ0NZZllkSGNxNHJUZ0hqMGR6TnN4bW5JdXFyZFJXV0JKdnV4VkZZWERFejNjZVBvT2lLR3hiVzhMcXhrSWVldndDSTZQUmg3RHlZalAzM2x6RHdlTkQ3RDgyRkpzTUFCaGkrNU44REZQZnBtY2F3NHFHNkVQVWtkWVJJcHFHMDJHZ1ljSDRnMkVrQXY1Z0dIOHdndG1vTXVJTzBqWGd3K2NQNC9WRlBVSTh2dEQ0UTJKUy8zYXJuaHMzbFNYR2NQcjhhQ0xud1dRc1hXaEhyMU1TT1JTUys5elQzTThyUndkUVVManZsaHFNQmgwUFBYNCtJY2l1YWl4aTYrcmlsSHZoc0R2QXpyMjlMRjFveCt1UDNwT05Cb1hPUGk4NzkvVmU4dm1XWXVmZnRUOHBzNTJvdHB3WjRlWXRGU3l2ZDlBY1N5bzdjWm1WamRIZmx4TnRycXo5REk0RUVtMkxhMjNjdnExcVJ1TS9kSEtJbDVzSEdQT0c2Qm53SmNMOHRBa0NRSHdiRVBXT3lmWWRiMWxWek1hbTR2RjFKL1RUM2pYR3FDZUlUbFZvV2x5WWFQY0hJdmo4WVZRVjdxeXZ3bUUxY1ByQ0tQdU9EakRrQ2xCZWJHYkhoakwrK1B4RnVrYjhLSXFDMlJTZFR3VmllVkNTeDZsVG8vcElvZDNBMzl5M2VFYkhKTTd2bit1Z284ZkxtRGZNdzA5ZHdPc0xzYVRPenNCSWdMTWRveW01aVJSZ1liV1ZNcWVKWUhoY1lNaDJEQ2UyV3kxNjdyaTJpa2hFSTY1SFRldy9vNjFFeTFEdmF4bGtmOHRnMnJhbVkyY2F6MlQyb2hvYitwaUFwcW9LeDgrNkdISUZNaTVmRnZPZWM0MEZaelUyc2NVV08zZnNmQ2JuaFJWeTVFdk9CenMxeDBwNkdNaDA3ZUcrZmo1eSt4MXo4dDBsODdNdmZUbXQ3ZGEvZWdzZit2S1hzbzdueVovOGxPcUdCbFp0MzNaSnh5Y1VIQmRXNG1SYS92SC8rVEVlZHpUZjU5M3Z2WC9hL1dkaU91c085ZmJ5MlhmOE5SMnRyUlRZN1h6eXh6OWk0ZkxsL05OMy81c0gvdkl0bk5pL240L2Y5K2Q4L0FmZnA2S3VMcTBmajl2TjkvNzFBWjU3K0dFQUNrdEwrZVQvL0RBaEFrMWMvbGRmK3pxN2Z2OEhORFFVRkZ5RDBRbFM4MHU3K1B1YmIwMjBFOHV4UXF6eTArKy8rejMrMTFlL3dxMXZmVXRLbng2WG15Kzk3LzBRRTlhS0t5dlN0bHRhWFQyalkzSzU3RnhtWWVPYURlaVZyNnVLY20yMlplTGZpNElTays0VUQ1bzJoS1k5UE94M2ZYcjQzTGs1Zk4yZjJVVi9wdmJ5V054K3ZIcEh2TjJnVnlpeUcvRDVJNHg1VTBOajRzdDA5bm41MVpNWFdML0N5ZjZXd1NuZmRLdXFncXBNS05NM1RYdGlPaUF0SVFiRTdOam1JcEZJWWh6SnBVZVQ3V3pISkZQL2NkdHEwZE5ZYThjZmlIRHNiUFJZN1RuY3ovNldRUUxCQ0lGZ0pPR3hzNnF4a092V2wzS3VhNHc5aDlQREVpWmlOcW5jZlgwMUJyM0srVzRQZFpVRktBcThzRDk3amdwVmpiNWgxdXNVZklGSWl1Z1JIN09teGZjNyt0WStFdEZTRW5lR2s3d0luSTdvRy85azdydGxRY0pXZ0xmY01WNVI3bWVQdG1jOVZqT3g1d05OMDhxQU8yTUsyeDhWUmVtWmRWOWMrblhZZXQ3TnRldktXTDJraUNPdHcybWhNaWFqeXVKYUd5UHVJQmU2UFZuN2VlSEFlSUV4OTFpSWsrMnBsWUl5NGJBYXFDNnp4UG9ZSDAvcitldzV0ZWZxK3o0V3UrY1lEV3BDV0lrdnJ5aFJUN2RmUE43T2hoWEZyRnZtWlBFQ0cwL3U2Y280SHAxT1ljd2J3dU1McGJRRGhDTnc0dHpVeHlJVDFXVVdIRlpESW1SUTB6U0dYSUZFa3RpQllULzdqcVpmNHc2YmdUS25pVUF3czRmZWRJN1Z2cFpCRGh3YlRGczNHM2Fybm5mY1haL1d6K29saFZPR1ZnR29zWHZ1Vys5YU9LVTNXVENrOGYxSHp2RDlSNkpoWnh0V09ObTZwalJOUEV1MmE4cWpJZVRKNWE3bjRqZE1iTEhGbmg4N1g4bHBZVVhUTXIvNXZ4cnMwWkVSL21iVHVKZi9kQWlGeG4vMFAzVHRqaGtyZjkvZS9WSTBCMGpTajVmUmJMNHNTVWdEZmorUmNEanR6WGl5Zlh6dlB2Nzc0NThnRW9td3FLbUoxLy9OZTdudURmY2t3bThtTGorWkhRN0hoWlhzNjdvR0IzbmtXOTlPL0YxZ3QwKzcvK1I3d1hUUDI4NjJOajd6OW5mUTAzNGVvOW5FUDMzM085UXRXNGFtYVN4WnQ1WlAvUEFIZk81ZDcrYjhpWk44NUhWMzhvRXZmSjdyM25CUG9wK1hIMzJNNzMzcVV3eDJSK2Z0aTllczVxUGYvaGFWQ3hkbTNlNUFWMWZHaWtBZXR6dHJwYUNCcmk1Y2c0UFVMVnRHM2JKbEtaL0ZoUm1BWlJzM1VsVy9LR01mdVhCTjVmUU4yOEJXUldQajlGZFFJbWpheTFxRS8yby8xZndIWVBMNmxmTkFrZDFBb2MxQU9LeHh6ZXJVS2cxeHQyMVZoVHV1bmJyazYrM2J4cGZwRy9KejRGaDZ2b2g3YjY1SmE1c3pZcmZTeTNVR3JWMWFpS3JDa2RNakJHTzVUNko1VWk0dHIxZGNWSEZZOWV3NjFNL1IweVBjZlgwMXl4YlpVUlI0Ymw4dkU0c0RXUzE2YnQ5V1FVVkpOT2ZHSDEvc1RNdjNZaktxTEY4MG50ZkdiTlFSMGJTVXBKRlZaZEVjR1VzWDJ1a2U4TkhSNDBucG83TEVqTk5oNUZ4bmVnaFhMbCtxMCtCTzRDdUFHYmhHMDdUL295aks3REx5VHBFdlpEcUVRaG9IancreWJXMHA2NWM3MHg2bXQ2OHRSYWNxdkhwaWNOcmI2aG53MGpPUVBmZVJYcWV3WVVVeFMycnRoTVBSN1I4NGxybi95ZTdSazQwbi9wRTJJVmVMcG1YcE02bDk3VEluRzFZVXM3OWxnTDFIKzJrNVBjejZGY1djdXpqS3N0aDVuWnlQbzcxempCLytMajJ2QjdIU3dNKzhuTGtNOFZUY3RhTTZKcXlFSjR3NVlXVThCZ2E5a2xLTko5TStKdTkvcHVPeHNhbDRSdUdBU3VJbW1OcGYzNkNQSTVPRThLbHExQ01xUGgwOTF6bUdhNHJFM0JOem9TVE1MQ0VDWnFOS1hXWFV1Mi9IaG5JaW1rYkw2VGxLZ2kwSWdqQURjbHBZSWRjZmhpNGpXaVNDeitPWnhwS1pTUzd4TzEzQzRkaVBlOUl4Lzh6RHY2Sng3WnBaanlNYm4zL1h1em53ekxOWmZ5aUpKUXhldG1rangvZnU0OXl4WTN6akh6N0NUNy80Yjl4MS83dTUvZTF2dytxWWZzTEtjTXhqeFdBMFpOM2VRLy94RmNaR3huK01KMDVJSmlObHVXbE1oaU9SQ0Y5KzN3Zm9hVCtQeVdMaFk5OS9rTlhYWHB1eVh0UFdhL2pzcjMvRkY5NzlIZ2E2dXZqSzMzNllaMzd4QzI1NzYxdjU0NE1QY21MZmZvaUZXOTExLzd0NSs3OThMRTEwbXNqOW4zNkFkMzV5UEFmS2YzLzhFN3p3bTBlNDkyOC94Si8vM1lkVGx2M3FoLytPL1U4L3c0ZSsvRzljZTg4OVUwK0tzMHdDaGFrSmgwUDc5WXFoR1lWcHFhbUtnazVEdVVaUnRZYUZ5OWRlTitKVFBqTjg3dENjZWF4b2MzRHZqY3U2T3AzQ291ck1WY0NNQmpYclo5blFaU2tsZjZMTmxUVnA2MVFVMlEwc3JyVWxIbVFVaFpRS0Y0YllXMUNqWHNWa2lOcUdXRDRGbmFvazJpSXAxMzcyUkpMSkZKaDFORFZFMzZoMzlXVVBtNHVUN1FGeUluYXJudGZmVUVPaHpjQ1IxcEZFVlpqSFh1cms5VGZVc0hTaG5TSzdrYWYyZENmYzU1c1dPOWkycGhTalFXVmdPTURqdTdvU242V00yYVRMV05JMFU5dnFKWVY0L1NHZTI5ZWIwcjVqUXhsT2g1SDlMWU9KY0xDNVpCN3ZSUFZBL0VEOERlRFhOTzFqaXFMTVd6bVNReWNIV2RIZ1lQUEtFczVjY0NlcS9sU1hXVmhlNzZCdjBKL3dLcnRVR3V2c1hMdXVERnVCbnJhTG83eDRzQTkzaG5Ob09yenZUVXV5ZnBhdHdzMTBPTnN4U2tXeG1SMGJ5bG0zek1rclJ3WVNIam1HMkhVZm1tWFo1SmxnTWtTak9lTWVLOVBGWVRYZ21hSjg5bFNjN1JqbDlDU2VReE1wTU91NGNYTjZVdC9PUGkrZGZabm5tNG9DdDIrdlFxY3FOSjhhcG1seFZHRFpkU2pkVzg1V29LZW12SUNUcy9EK1diUFVpYXJDcVhZWFJYWWpOMjZxd0Y1ZzRPWG0vaG4zSlFoQ0RwREh6eEk1TDZ4Y3JaZ0tDdmpILysvYjAxaHluQ2QvK3RORURvejNmZTZ6T0VyU0o3bVRZY3VTeDJPK2FMcm1Hajc3NjRjNXNmOEF2Lzc2TnppNGN5ZURQVDM4NUF0ZjVEZi85VTFlOTg1M2NQZDc3cWVvckd6S3ZoSzVSSXlacTFoY1BITW1rVnZsdFVCVlZUNzY3Vy95dWI5K0YzLzNsYSt3WXN2bWpNdlZyMXpKZnp6NU9OLytQLy9NSzQ4L3p1RVhYdVR3Q3k4bVBsKzhaZzN2Ky96bnBpMStHVXdtREtieFl6QTZISDNZcXFpdFRTdUJyYXJSU1ovZWVIa3FOUW5qZEp3NnRoZTRCbENxbHk0dE1mZ1ZlOWhzc0N1S3JrcW5hU3RRV0llbXJFV2xVZ0dicGxHZ0tJb1ZSYkVxOEpFaUMyOXlMRnZ6VWRYdit1TzVjK2V5bDFTWUxuT1FQR3hneE05M2YzMDY0MmR2dXEwT3A4UElyNSsrd09ESXpCNnFJNUhNYjZTUHRBNm5QS0JiTFhwdTMxN0YyUXZ1dEtTb3E1Y1UwVmhuNSttWHUzQ1BoVEFaVkE2ZEhHTFVFNjF5VVdnejhOYTcwcjJ2M254N2JWcGJjaUxZWVhlUXAyTGhCTm9Fa1lVczR1T1dWU1dKcEpkVGlTV3BUUDRkYldvcWpva3F3N3lZVkpvMkVOVDQzYzRPYnRsYXllSUZOdDV5UngxSHo0eXdvTHlBa2lJam1oWTlscnNQOVJPZTZNNFNZK0ozKzk3N0dyblk2K0d4bDhaemI2MXFqRlovZWVTWkRub0d2R256cEdTdnZpdGNrUDB3NE5RMDdaOFVSVWxQVHZZYUVJbkFjL3Q2ZU1OTnRkeDl3d0orL2RSNWpBYVZPNjZySnFMQmMvdDdqQ29NQUFBZ0FFbEVRVlJuSGEyVVFubXhtZGR0cjhJOUZ1SVB6MS9rZk5lbGFVbUhUZ3l5WnBrVHJ5OU1hN3VMMmtvcmxhWG1sUENZY0phazFwUGhHZzN5eE80dURwOGE0b1pORmRUWDJCSVA5UEVLTzdOTmhEMFQ0cDU3MlVKNmlBbTRaVTR6SGw4SW56OU1iWldWa2lMVEpaY05Ibkw1YWJzNC9YUmNkdXZNSGhkMHFzSXRXeXRwckxWejdPd0lMeDdzSmFKcHJGdm1wS3JNUWxlU0dMTjZTZlJlWWRDcitBSmgybWV3YjdZQ1BldVdPOUcwYVBsbm56L01QVGN1WUdOVE1iWUNQYys4MHAzUHoyaUNjSldTdjdsV2NscFl1UW9tWEZuUjZmVnN2ZXZPR2EzenhFOStrckFkcGFWc3ZYUG1lVkxTajNuMDc0SHVibHdEMDQvSHpZU3RxRENsT2t6eU5pZGoyY1lOZlB4SFArQk1jek8vL00rdmNlQ1paL0M0M1R6eXpXL3hwd2UvejIxdmZTdHYvT0FIY0ZhVVorMGpGSWdtZEp5WXZEYSsvZTkrOGw4VENXN0gyMmYya0pQYzMzVFdxMjVvNE9zN24wV1hKWEdzYTNDUW83dDNjK0RwWnptK2QyL0dQbnllTWZZLy9UUjZvNEdGeTVkUGM2emo5RitNenZPTGs4cG5wKzFSYkgvT05COUpDeGZ5alkxUGdGNSs5REVLUzFOanJlMU9KNXR1dldYRzQ3b2M1TW05Uk9zOGRhb2ZpTDlxYXdhZWlObnFva1hMNnlJRzB3WkZaWXVHZHB1aUtCdUkvZ1RWNlJUbHh4R0w0eHZPaG9iUERaMDlteE4rME1FTUpYMmREaU5PaDVGUlQyalNzcHFYaWw2blVGVnFwbjhvZlJ1Rk5nTlZwZEZLS0FEK1lDUmxMRjUvT09WdDU2ckdJZ3JNZXZZZUhXK3pXdlNzWGxMRXhWNHZGN3FqMTRGdmhnOWpKVVhHUkI2YXVlYjUvYjMwRHZvNG1zRWxQaFRXMkhXd2p3S3pucXBTY3lLRVI5UGcrZjA5SERzNzlWdmorSGRyTWthckZJMTZReW5mZDF5VUNZVWphZUZHcndtNWRiMy9KZURWTk8wZlp4b1dORmYzclk0ZUQ3c1A5M0h0dWpKZWYrTUNqSVpvdWU1blgrbWVOS3dIWUhHdG5jYTZ5U3ZVRUFzSkF3aEhJaXl2ZDB4NWJqK3hxek5qN3FSWGp2Uno2TVFnN3JFZ0c1dEtPTlBuNXBVai9lajFDaFVsWmw0NU1uNGRMcTYxMGRYbnplZ3BsdHhuWE5Sc3JMVlRGaXZsREhDaGF3eTlYbVhybXVodlY5eURibFZqVVpxd0dBcEYyTmN5d0R0ZjM0REZQUHZwODg2OTNaeHFkMkUwcWdSRGtiVHRhQk9TWGQ5N1M2cWdHdzVyN0c4WlNBczV6aVRjWmdzRjJyeXloQTBycHYveVRVa0toNXpxbkxRVjZMbHJSdzNseFdaYXpveXdjMjgwVkdydmtYNldMblJ3KzdZcUhucjhIR1ZPRTlldUs2ZlVhV0xNRzJMUDRYNHVkSTFsNkQremw1NnF3SzFicXpEb1ZZNmVIbWJFSFozbi9XN25CZDV3VXkzTEZqblFxUXBQN083TXNkdUJJQWlUTWJFcWFUNlIwOEtLTURNdW5qNlRzSS92M1RzcllZV1lWOFBxNjZJNU5DMDJHd0NQZlBOYlBQNmovN21rOGQzNHBqZng0YS84T3dDTG1wb0krUDBzV0pMZDFYY2lpOWVzNFY5KzhDQ3Rodzd4MEw5L2hjTXZ2RURBNStOUDMvOCtWUTMxM1BIT2QyUmROKzZ4WWpBYTB6NTc0bjkrekpHWGRnRncvWDMzOHNKdkhwbkYzczBPblQ1NkNRWURBVHBhVDlQVzBrTHJ3VmM1dm04ZkYwK2ZUcGxFbUsxV050eDBFMHZXcitQVm5jOXhkTThlTHA0K3c2KysralYrOWRXdlVWaGF5b290bTFtMmNTTzF5NVpTdTJRSkpWWHBsUnUrK1kvL2g2R2VxTnR6WjFzYkFBOS83V3M4K3YwZnBDeVhYTjBKWU0rZkh1VzMzODd1UmZXVEwzd3hyYTFoOWVxY0VWYXVBQ0xuenAwNEI1eURqWCtvWHV6L3B0Nmd1MHRGZVVCUnFFSlJ6SXFtZk5oaHNGY093ZjJYa25kbExrS0JzckdrTG5wUE9kc3hPcWZiMERTTisrOXRRQmZMQ1JWL0VGaTV1SWpsOWFuZWVQRXdnamZkVnBjeTRXNDVNOHl1Vi92dytjT0pYQlNxQ2h0V0ZETXc0ay9KVDFGV2JHTDFraUs2K3J3cDdhVk9FOEdRUmpnU1NRc0ZTdllFVWhTNGFYTUZpZ0srUUJpelVUY3RVWGF5ZkFySmhNSWFSMXJIUFhWTVJwV3FVZ3ZWNVFVc3FDaElWTkhRTk9nZDlPRjBSRXM3MzdpNWduWExpem5mTmNiRlhnODlBNzYwQk1QSldHTVBtQjV2S0Mwa2t0Z0V5YUJYMkw0MjFiT3dLcGJVZEVOVE1iNmtzSVpCbHo4UnRuUXA1TUswTEJUV1VCVlFWVVVQdkRjV0Z2VFAwdzBMbXV2SjVhdkhCMWxRVWNEQ1dMbmRsak1qaVdUSmsxRmtON0tvMmpibGN2RnJ6bUUxWXJVWXBsbzhhOWx3bno4YzljNm9MRUJWb1hjU0FYWmpVd21CWUlRWERrelA2MlpSalcxYVl1YTY1YzZNNDlyWE1rRDNnRGNoSXMyR2VFVXNpMG1Ieno5NUdGQXdGRTBjYkRLcXFJcUMxeCttdlhPVVVVOEl2VTdKV29aK0tzNWNHT1gwaGRSUW9Mam9mYllqM1pQRllzb2NDalNSbFlzTDJiNnVIRk1zQWUreE0rUFhjaUFZNGRtOTNkeDlmUTF2LzdONnpDWWRZOTRRTHh6bzVlanA0WlFrNEZPaEtIRHJ0aXBxeWkwTXV3TzhkSEE4MURBUWpQRGJaeTl3N3kyMU5OYlowYWptU1JGWEJFRjREY2g1WVNYWDNqTC85ZW8xUkVKejZ5SmE0SER3blZmMlhGSWYzZTN0REhhUEoxQTcrT3hPM3ZXcGY1MVZYM2FuazAvOWROejdSZE0wOUVianJNSkIvTjdNYjVMZThvOGZUZWwvSmpTdVhjc25mL3dqV3ZhOHpNKys5Q1ZDd1JDM3ZlMnRrejlreElVVlUyb09rcDd6NXhPQ3dOSU5HN2o5N1c5TENDdnhoeHozMEZDYXlEQ1Jyck50Q2Z0c1M4dWtFMktUcFlEUmtXRmFENzVLNTltemRMVzEwWEg2VE1LckpwbktoUXRac0tTUjB1b2ExdDEwQXh0dnZobUF1OS83SGtZR0JqajR6TE1jM2IySG8zdjJNTmpkemN1UFBzYkxqejZXV045Y1VJQ3pvb0xDMGxLdXYrOWVibnZyWDNIOGxiMTB0N2VuYk9mVXdWZXpqamYrRm16NTVvM2M1WDkzeW1kQnY1K25mdm96QUc1ODg1c1NDWC9qVEZaS1c3Z1VEZ1E3ejNBQitFNzkwcFV2UjFURDl4UzBEWXFpV0JSRmVjZkM1V3Q2Mms4MC96TXd1MFFCbDlGYnNMRXUrbEN6c3JHUUZRM1REei84N3E5Yko1MTRSelNOVStkY3FESFJ4R2hRV2JyUXdiQTdRR2RmYXI2cXFsSUxKVVVtMmk2TzRnK00zODk3K3IxcCs5M1VVSVRSb05MVzRjNG9IRXg4UTk0MzZPTTd2MG90VjYrTTUzMU1TaDVaUW5teG1aNEJINzJEUGxZdktVcmNjM1JxZXFXaU9QRjJSUUY5bG1jN3MxRkhaYWtGWjZHSjRrSWo1Y1ZtSE5ieEI5MWdLRUpubjVmK0lSOHRaMFlZR1BhanF0RmNPSXRxYk5SV1dGbXp0SWcxTVUrV1FERENrQ3ZBcUNlRTJ4UGs1Y045WEx1K25OVkx4cE5mYmxoUnpJWVZ4ZW1EMGFMZVEvR1N2aE5adkNEMWdiMmp4OFBoaytuSmlmT1IxbzR3aWdMTDZ4SlRyYjhGQ21QaXltc2FGbVRRcTJ4Ylc1cEk4Z213b3Q2Qnh4dml3TEdCU1IvUUR4d2I0TUN4cVN0UVZaU1llZlB0Q3puU09zU0xCM3VuWEg3eThTcHNYMWRPT0tKeEppNEF4SWFvS09OaXBkbWtZOWlkL3R1WmplZjM5L0RjdnU2TSs3dDJtWk1kRzhvNWNHeVFQWWV6VjgxNjh2OW43NzdqMnpqdis0Ri9EaHNFdU1DOWh6aEZhdTloUzVadDJaWjNiTmRPSE50SjdEUkpreVpOa3lhL0ptbVNaclZOMjZTWlRaczB3MG04SWllZWtwZGtXY3ZhbENoUnBFaEszSnNFRndCaTMrOFBEQUxFSUFoUklpQjkzcStYWDM3NDRPN3czT0VBM1gzdmViN1A0Y0RaZytaS0luRjlKcDU4TitIVU53ZCtIekoxS3R4L2N3R09ueHZCcVVZOS91ZFB6WERNOG1zdmxRZ3dtUjE0WlY4M3hpYXNVQ29rVUNtbDN0bWc3cis1RURucEtqUzFqZnZORUFWM3Jxd0pvdzJtS2J2ZjhmZkl6VlJqMC9KTVpLV3BNR215bzZQUGdJcWl3QUJXZTQ4QlIrdUhzVzVwT3F3MkoxNSt0d3Y2OGNnL1A3aC8yMi9ibEl1aUhBMU1aZ2RlMzk4VDhIbmE3RTY4dXE4YkQyNHZRbmxoSXNEZ0NsSDhpT1B2YVV3SFZtSnhLSkRaYUlMVE1iK0JGWWxNZXRuN2VmUU4xMmdCaFVvRnFWeU92clkyTkowNGdjcFZjNWhvSkl6SHYvb1ZQUDdWcjBTOC9FaGZINTc1dCsvajRNdXZBQUIwMmRsWWYrZU9lZjA4RjY5ZmgrLzgrVVVZeHNjaENQNEpMY2VIaDNIMHpUZXgvZEZIQVFBV3MrdUpsMnhHY3RjOXp6MFBzOGtFdVZLSlQvN2J2OEJrOEgxUzR6ci9Xcytjd2ZlZThBOG9oUE9INy8xTDJOZHpGNVhpdms5OUVpLys1S2QrOVRLRkFrWFZWU2hmdmh4bHk1ZWplczBhWk9UbjRkVmYvZ3EvLys3MzhQNnUxL0hMRThlOXl5ZnBkTmo2MElQWSt0Q0RBSURCN202MG5UdUg5b2J6YUc5c1JIOWJPd2E3dTlIWDFnYTFWb3ZOOTl3TlVSVHgxZC8vRG5hYkRlKy92Z3N2L09DSEtGcGNqYi83eVk4RDJ2bnJyMzhEWnc4ZDl0NE1ydHkyRFN2ZGdSMlBDYjNlRzFqNXdLZi9CdG5GZ1hrcFl1MDdmSzFwYTI0NGsxZTI5SDZaVFBndkFYZ0FyaGtjUGxaUXNmU1ZydWI2QTdOdjRlckp6VkFqSlZFT205M1ZpMkhTYU1QSVdPaW4wVEtwQkVXNUd0ZFFraERua1cvUXduZEsyR1N0SEJWRlNlZ1pOT0c5R1Rra2JsaVppYlFVSlk2Zkd3NTdVWitlb3NTbUZabXcycHlvYjRtOEY0Vk1LcmhudG5ETmlwR2Y1UXBLZTZZamxrb0VyS2xKZzlNcFl1L1JmdFNXKzgvT2NkdW1YSlRtaCs4aHNLd3lGY3NxQTUrcXd6MlVZblZObXJkbnpxVEpqb3RkaytnZk5xTi8yRFdqUy9XaUZOeTBKZ3Ntc3dNall4WTRuU0l1ZFJ1OFQ2c1RFMlRJMEttUXFWTkJsNnhFc2xhT3dod045cDhjZ04waG9yM1hnQ21MQThXNUdtVHFWS2h2SG9YWkp3bG5kcG9LaGU2ZUVjWXBPLzc3ZWY5ZzB3MnJNbEZibG9LZGIzZGlTRDk5RHN6YjcwVU0vTzZZTENMT1hiTEI0UlJSVSt3TmJEMEN3Qnpwc0tETFBSNEttUVJMSzFPeG9rcm43U0d3OTJnL2tyUnliRnFSaVRXMWFWaFNub0l6emFNNDJ6S0txY3RKaXVvZGtoSjV1NFBsMnNsS1UrSG05VGxJUzFiaThPa2g3elRIVXhaWG9HcnI2aXdNajFtZ1MxWWlTU1BIMmVaUm53VFJvV2NheWtwVFlmdkdYT3crMEIyUU1MbWlLQW1iVnJpR0U2K3Mxa0dwa09CSS9kRGxIWTh3VkFyWDViZlpZZzg0VnFIYTd5dEJKWVZjSm9GRzdScEtiTFhOM01iMCtwNXRMSy9TWVVsRkt2NzhUZ2ZHRFRiY3ZTVWZCVGthL1B3NTF4RGZQVWQ2OFZlM0ZlT096WGw0L28xMmI4QnFWVTBhT25vTkdOS2I4Y0N0aGVnWk1HR3ZlM2lQSjZDU25lN3FnZGJRT29ZRHB3WlJXWnprQ3F6TXVJNlhTZ1MwZEU1QUVJQzFTOUx4MFBaaW5HZ1l4cGtMK3FCRFIrRnpqeVdLSXJKMFN1eTRNUjhhdFF5VFJqditzcmNENHlHQ1V5YXpIUy92N2NTRDI0dFJtcTlGYXFJQ0kzUE02VVZFTkJjeEhWaUpSZmQrOGhOd091YzNXN3hDR1R5aDZseTgvOXByQUlEbFc3WkFuYWpGZXp0ZnhON25ucCszd0Vxa0xGTlRlT1YvL2hldi9NLy93akkxQmJsU2didWVmQkwzZitiVFZ5d0JxaWZwcm1seUVzZmVmQk9IWG5rVlp3OGRoa0tsd3ZaSEg0VW9pbkI0ZTZ6NEgrdTF0MjNIWDM3MmMzems2LytFL1BKeU5OY0Y5dHlRU0dWUXp0SjIwZW1FMVIyOGtTdVZrRWhEZHhOV3FoT3c1WUVIME5ad0hnbGFMZklyeWxGUVhvN2MwbExJZ2d4VkdodDAzU3ltQjhsUDR5c3pQeCtaK2ZsWWQvdjBFREJSRktIdjc0ZGFvNEhLblp3MnE3QVE4Qms2dHZ6R0c1RzNhRkhBOXJZOThqQ3ExcXlKS25kTExMcVdBenc5cmZYZFJaVkwvMEVVVUNWQXFBR1FJcE1JRCtmbjU1L283dTZlK3hSaFYraDRyYTUxamVrL2ZIb1FLNnAwY0RxZDJIV2dKK1R5eTZ0MEtNclZvTGw5UEdRaVZibDBlaGFQb0xrVmdnVG9mVWJtaE56UDdIUTE3dDZhRDVsVXdPN0R2Wmd5ejh6QkZIemNQd0Rjc2o0WFpZV0pjRGhGQ0lJQWlYdTRqMzdjREZFVVlYZUk2QjJhUWx2UEpJYkh6QUc5K29aSHpkNzhMek5wRTJSSVRWSmcwbWdQK2FSK2FOU01sL2Qyd2VFVW9SK3p3QnBraGhPdDJ2VWJOV0d3QnMveFpMUmh3bWliN2kwd1EzdVBBZTA5QmhUbmFqQmxjUVFFcjNSSkNtU2xxekUrYWZYdXN5OVA3eU9Id3duN2JJL2FveEFyMzNhckhUaldhSU5DSm1CUnJ0UjNXSkI1MXRtQ0xtTW5NbEtWcUMxUFJVVnhFaFF5Q1J3T0VYV05laHc3Tnd5cnpYVzhPM29OMkxnOEUyV0ZpVmkzSkIxcmF0UFIyV3RBVS9zRU9ub01RYytiS3lrOVZZbU55ek85UTVWT05QajNsR2xxRzBkRlVSSnF5bHlCU0lkVFJFZXZFZWRheHFEVkJCOTZwRks2enZQaVhDMXFGcVhBNW5ENkpielZxR1hZdUR3RFZTWEptTEk0OE82eGZ0UXNTa0Z0V1FvcWk1Tnc4cnlyUjBnMFNYTEQ4ZVI1bVRtVmVhUlNrbHpYQ2lOandRTUZNNGRaU1FUWDdEbFdtek5rSUdMY1lNUHVnejI0NTZZQ1pLV3BNRFpwaFV3cVlNUFNET1NrcS9IYWU5MFlIYmVpcGl3RkpyTWRSK3FIWWJVNmthRlRvYlBmaU1OMWd5Rm4rTXJVcVZCVmtveXFrbVMwZGsxZzc5Ris2TWN0MkxZdUJ4dVdaV0JsZFJxYU95YlEyam1CL3VFcDcrOUZoazZGRlZXdW5uQ0ZPUnFjYWh5Qnd5bmlRdnNFOWgzdjk1N0xvWXdiYkhqbDNTNGtKOG9aVkNHS0U4eXhjZ1hGMnMyUTd4Q1crWFE1KzNubXdBRmNyRDhMQUZpLzR3NGtwcWJpdlowdll2OUxMK1BlVDMwS09TV0J2UWptbXlpS09QVEtxM2ptKzkvSFNLK3JtK3pxVzIvRjQxLzdpdmRHL2twOGxxYkpTWng4WncrTzdOcU5NL3Yzd3paak9JMG9pdDZBQjl4QkxOOTJsQzVaZ2djLzkxbmM4cUVQdXVwbjNKaUpvb2dsbXpiaTZZYXpZZHR4c2Y0c3ZuTHZmUUNBTC8vcWw5NGNOZUY4NU92L0JMdlZDb043aXVmSnNlQlB4SHZkdzR4UzBqTXdPaGg1OTJxMVZndWxXZzFkZHJaM2Z6enNOaHZxRDdwbWtLcmR1REhvWjdQeHJydTg1VkNmM2N3YjJWajd2bDVQT2k3VXR4VldMZm14UkpEOFFCQUVqU2hpczFPUmxBR2djNjdidWhLZllxWk9oY0pzMTAxNHc4VXh5S1FDTnEzSVJHbStOdWlZZnBWU2l0VTFhWENLcmh1c1VEelRvNjVka3U3dEVRS2ZHVGZ5c3hKdzA5cHN2M1Z5M0U5WDF5NUo5eHNLQkFDakUxYWNidExET0dXSDFlYkVrVE5EQWJrSUFHRFNaTVBCdWtGWWJVN2taS2d4T0dMMkJuKzZCNHhJMHNvaEFIQ0l3S1RCaWxPTi9rOWs5NS9vaDM0aWVHREVOem5uVEVzclVyRmxkUlphT3lkd3NDNzg3MEZodGdZM3JnNmVGOEh6aExtcU5Ca0YyZUdudkI3VW00TU9SOUFteUpDcFUrRkNXMkN5Vy8yRU5lVCtYVy9zRGxkd3hlSDBHeGIwR1FBcDRZWUZ6VFhYa1M1WmlmS2lKSlFYSmtLWDdIcUlZTE9McUc4ZXhZbUdZUmhNL3NIQnNVa3JkaDNvUnFaT2hWVTFhU2dyU0VKeG5oYkZlVm80blVEUG9BbnZueGxFLzNCa3NWbTF5aFhFbUJua0RNZDN1VW1qRFprNkZYb0dUVGhVRi9pK0JwTU56K3k2Qk13WURnUUErWW11aHg4V3E4TnZtNTdoS05vRUdicjZUWGpuU0M4bWpUWmtwYWxSVzU2Q3F1SmtTS1VDQmthbThPYmhYb3hOV05IYU9ZR1NQQzF1WEoyTjlVc3pVRnVXaXZmUERLSnhubktDSytRU3JGdmlTcGJiTXhDWXJOWHEvazFTSzBQM1p2WUVud2IxZ2NNWFpWSUJLWWtLT0VXNGN6MEJsYVVwMEtobE9GTGY1MTNlbFFOSWdGUUNieUNqcTkrSTM3N1U2czJyVkpDdGdTQzR6Z1ZSRlBIR29SNDhmSHN4MXRTbVkyelNpc1pMNC9qZHk2MEI1NVlueDhyU1NoMjJwNnVSckhVRnZxYk1EdlM3a3cwM2QweWdhOENJamNzeVVWV2FqQ1hsS1ZoU25vS1JjUXVlM1hVSmVaa0p1UFBHQWtna0F0cTZEVmhka3dadGdneXY3dXNLR1ZBS1psQS9oVUY5Vk04WGlJam1KS1lESzd4Um01MG9pdGo1STljd0RsMTJOdGJlZmh1a01obnlLOHJSM2R5Q1o3Ly83L2o4ejM4NjYzWXUxLzQvL3dVLy8rSS9BQUR5eXNyd3hOZS9ocVdiTjN2Yk9KOE00K000dGZkZEhOMjFHL1VIRHZnRlV3U0pCRldyVjJQOWpqdXc3bzdiSVlxaWR4Z1EzTDFKWnJibndjOTlOaUM3UHVaNC92bXROOHMwcUw0dW5EeUZiMzNvMFlpV1BibG5EejZ4ZGs5RXl3TEF4Ny83SGR6OHdVZUN2blpxNzd1WTFPc2hDQUttakViVTdYc3Y1SFlTVTFPeGFPbVNvSy81SDYvWUM0UmViNlFXOFdWUmljOUNRSTBnWUxGY0tsa1NUV0FGN3M5V0VJUjVLNjkxMzBqVU40L0M0UkJ4K29JZXl5cDEyTEltRzkwREY3MWQyVDNMYjF1YkRiVlNpaE1OSXhpZHNJYmN2dHc5VlhGcHZpdS9qMFJ3NVFOd09FWFk3Q0lTTlFyVUppc2hpdkRyTldHemkwRVRjdllPbVZEWE9JSkpvdzEvZU8wUzdIWm4wUGMxVGRsUjE2akgzVnZ5c1cxdE5uNzc4a1ZNR20wUVJWZlMyTE10WTJHUGlTZm9NUE03Rk1ueGovUXowaVVyWnMxalV6aExVTVYxVEFXY0VmVUIyMTljNnVvNVVGcWd4Wk01d1JPUm4yb2N3YW56STBIYjZXdSt6emVwMU84OTdoRkZNWEN1N0N0alJiQktrMFhFMGZOV09KM0E0bUx2cGRjajdvUzJYeFFFSVNDeVB0Y0pKMHZ6dGQ0YjluR0REUTJ0cnVFOUZtdjRwL3FEZWpOMkgraEJvbVlRUzhwVFVGV1NBbTJDREFxNTREZE1hNlliVjJlaElGc0RxOVVKbTkySnpEUlhMNHhnTTNGRndteHg0T2xYV21kdGIwcWlBaHVYWjhKcWM4RGhGQ0dYU2J6Zi81NUIvOXdnbmxtcERwOGV4S256STFoZXBjUHlLcDAzNTlDNHdZYVQ1NGZSMERybTkvMXI2ekdncys4aTF0U21ZMVZOR203ZGtJc01uUXI3STV5YXVqQkhnOXMzNVdISzRvRFo2b0RWNW9UVElicG5ObEpESVpkZzBtZ0xHclIxT0VVTWpacFJtS1BCWFZ2eS9aSkhTd1FCNmFrcVpLV3BNREptd2FEZURJMWFobTNyY3FCVVNDQ1RTcENra1VPbGxHSlFiL2J1MDRvcUhVeG1CNXA4Z2tORG8yYVVGU2Jpdm0yRjZCNHdCUVRVMVVvcEtvdVQ0UlNCbG5iWGVxN2NKVjI0ZFVPdWQ4cmttVUVWQUtoMEp3eXZMRTZDM2VFS29qUmRHa2RIbjhIdk9FK1pIZGh6dEErSFR3K2lxaVFaSmZtSk9IaHFBRktKQkhkdkxZUkVJdUNWZHp2UjJXZkV0clU1cm1CWVNUS0dSeTBZTjFoaDhmUllDWEx0SVFnQ0pCSUJndUE2YmhJSmNPYUNQaUIvREJIRm1EaStsWWpwd0FyTjdzMm5mNC9tazZjQUFIYys5VEhJNUs2TGhmcys5VW44OVBOZndORTMzc0NSM2J1eC9vN0lwbTYyMjJ6b2JtbVpjenNHT2wzM2JvSkVnci81ajMrSFZDWkYrL256RWEyYnBOTjVlMVdFTWpvNGlCTnZ2WTFqYjcyTjgwZVBlb2Yyd1AyUFo2VlBNQ1UxMDMvYVpZdHAraDlScFZvOXh6Mjd3Z1NFSFRZRXdKdlRaN2JsWmk2dlRndzlQZWJlNTE4QTNEY2hQL2pVMzRUZFh1M0dqZmpIMy80YU5rdmdFeUxMMVBSVElJdDV5bS82WlErcFRCWXdCR3NoWEE5Qm43YTJjd05GVmN2MkNrQU5BTGtnbGQ0TTRQVTVieWhFb0RIYWNuR2VCaVY1V2hpbjdEaDFmdGcxUE04QjdEdmVqN3UyNU9PdUxRWDR5NTRPZUVaWnJsK2Fqa1VGaVJqVW0zRzBmaWhrNEJQdW15eUhVOFIvUDk4RXVKK3czbjl6SWQ0L1BZUlRqYTZlTHZmZlhJVGNURFYydnRXT29TQTNmUm1wS3Rqc1RyK2hOYTdBS25EanF2QXpZWGg2QnF5dFRRdmJMWDFrM0lLRzF1bDc1MGg3Z1lWYWZucEsxdERMbjdtZ3g3bld3SjRtR3JVY2o5K3pDS01UVmp5MysxTElOdWRtSnVEZW13cGhzVGtDdGkrVnVIclB3SjBZdGExbkFpYWZHMENGUW9yRnBjbVF5eVM0YjFzaGNqTDhoMU42OHI4OGNHdFJ3RDNSTzBkNjBkSXgzUXNtbW5OUGwrUTNySEtsKzcrckpsaGczbW9IampaYUlaZkJkMWpRays2cG1BT0dCYzMxRit0RXd3Z2tnb0RlSVJPNkIrWis4emhwdE9IdzZTRWNQajJFd2h3TlJzY3RJWWZnQVlERjRvQXVTZWtkZG1LeE9uRzJaUlROSGJOUDF4MXltN01FVmVEdXVWSmFrQWlKVDM2bFNhTU5CMDhOQkV3ZFhkZW9SMmVmMGR2RFlXQjRDbXFsRkMyZEU3alFOb0cybnNtUTZYZ2NUaEZINm9kd29YMGM2NWRsNEhpWW5tUXpEWTlhb0ZCSXZVT1JmSm10RHJSMlR1SlEzVURJSVVadkhlN0Z0blU1S01yUnpnd1N3bXB6b3IzWGdIM3VQQ2Ntc3gxNW1RbmVYbnFpNkFxYTdEa3luV1IzNTl2dDBDVXAvVDdQdXNZUnBDUXFVSkt2Ulc1bTRIQm5weE1ZbmJEZzhKbEJUUG9FVDhZTk51eDh1eU5nZVY4bnpnMWpkVTA2NnByMGFPbVk4T3ROR015VXhZRzZKajNxbXFabldHdnRuRURQb0FtZGZhNnZ4ZDVqZldocUc4UGlSU25JVGxjalAwdmpkMnlFZ0FJZ1FQRCtiYk01OGRiaHE1b3ptb2lpTWRlbkNqRWs1Z01yMThQTlVMUjZXbHZ4ekw5OUh3Q1FYMTZHN1IvK3NQZDRiYmpyTHV6NjlXOXg2ZXhaL00rWC94R0ZWVlhJQ1pKWWRLYXhvV0g4djd2dWlicE5vdE9Kcjk1My81elcyZjdZaC9IUmIzNGpvTDZudFJVbjkrekZpWGZlUVd2ZGFiOXpRUkFFbEsxWWp2VTdkbUQ5SGJmN0JXWm1uak8rTi85eWxTcnNPVFh6aVhIazUxOTBQVjJxMTY3Rkg1dWJRcjUrN00wMzhjTy8rUXdBNENmNzk4MGFnSEk2bmZod1JSVkVVVVNDVmh1MEhlME41MUgzN3J2ZXY1VUpDZGg4YitCblB0VFRnL3I5cnR5bmgxNTlEVC8vd2hmRHZ2ZVhkOXdWdFA3bUR6NkNwNzd6N2JEcjBqeHlPUFpCSnZ0YjF4OUNZUEtjQ014MUNFSTRTb1VVTjY5MVRmdDk4TlNBWC9EaFl0Y0U2aHBIc0tJNkRmZHNMY1N1L1YxWVVaMkdOYlhwTUU3WjhlcSt6ckQ1TjJSU0FZa2FPY1lOdG9EZ2kyL1BzWGVQOWVKRGR5N0NIVGZrNGZrMzJtQzJ1QUlGeVlrS2JGaVdnY3JpWkhUMUcvSG5kL3h2RnFTQ2dPVlZRV2E2Q1dMeG9wU3dyN2YxR0hDdUpmaHNOK0h5d1lRVVFROHhoNGlnTjhZcnExM0RJeTUyVFlRTkJzbmNOeTFtaXlQZ3ZaWlhwVUd0a21MU2FFT2lSbzY2eGhHL29SdkppUW9zTGswR1JCRTlnMFp2QWxLUHJEUTFVcE1VNkI0d2VqOFBqMGxqOEx3dmMrRzV5VndvRGljd1lRemNCN3NET05aa2c5TUpWUG9QQzBvVlJmRkxmZ3RIMFd2MzZOblFzOW5NUlVkdjRQQzhtWTdVRCtGSXZldjlnczBVRTRrSmd4VS8ra05rRDJFOGJIWVJQL21qYXgySjRQbTlDcjI4YncrYTNpRVRmdkY4RStZd3N5LzA0eGJzMnQ4OXB6WWFwMnplTm5wNlRBZ0M0QlFSMGJUQ3c2Tm12UEJHMjZ6THdiM3Zuc0J5S0dhTEkyQjJOSnRkeEZ1SFErZTR1aHhOYmVOb2FydThvVk43ai9ZRkJHUjZCazBCdlpLSTZCb1R4L2YrTVIxWTRWQ2cwRWI2K3ZDdkgzMFNWck1aRXFrVVQzNzdXNURLWk43akpRZ0NudnJPdC9HMUR6eUFLWU1CLy9heHAvQzFQenlOdEp5Y3NOc1ZCTXlhcURVWXA5M3VIWkl6MS9WbGNqbEVVWVRUNGNDRms2ZHdhczhlbk55ekYvM3Q3UUhMTGxxNkJPdnZ2QlByZDl6aHR5L2h6aE96YWZwaVg1V2duaVd3TWc5RGdlWnhTTXg3TC80WkFGQllWWVhVckt4WnQydWFuSjRTVnAyWUdIVDU1My93QXdDQUppa0p4b2tKYUpJUzhlUzN2eFd3M0ltMzMzWUhWa1RJNUxLQXFaVGgzdThwOTB4S2FxMEdnaEI0TTZOUWhUL21OTC9zY0Y2YWZsWXZGaTFvWXdEY3REWWJDV29aZWdaTVFTKzA5NThjZ0VvcFEzVnBNajU2ZnptVUNpa01KanRlZkxzOWFCZHpYK21wcnFFSHMwMjNPanBoeGQ2anZkaStNUThQM2xxTWQ0NzBZa2w1S3FwS1V5QVJYSzlmNnA0TXVEbTAySno0K1hQaGIxanV2REVmUmJsYS9QNVYxMUNnVUNLNW1ib2FraE1WV0xuWU5TUFJtUXY2c011cWxPNlpTMmJrb1VuU3lyRnVTUWFzTmxjUGhZM0xNME5zd2VWWWtDZjlXOWRrSXpWSmgvZFBEMkl3ekhDVCtkRFI3MERud0pXWjNTV1VVWU1USXhQQmcxWW1zNGdqNTYxdytBOExlaGlBR1VEcjFXem5mRm1vbi9ob3ZsWlgrNnNvaW9DRC93Yk8yV3k5WElqbzJoVFB2NVl4SFZpaDRFWUhCL0c5Sno2SzRWNVhsOFpIdnB1aGlLTUFBQ0FBU1VSQlZQZ0ZWSzVlSGJCY2NjMWlQUHlGdjhlejMvOTNESFIwNE5zZmVoUmZlZnAzeUN3SVBkUThOU3NMdjZrL1BlYzJ2ZnZDQy9qbFY3NEdpVlFhMWZvQU1OTGZqKzg4K3VHQW0vQ2l4ZFhZc0dNSDF0KzVJMnpiUTVrWW1VNThxVWtLbjI4Z2xyU2VQb05UZS9ZQ0FMWTk4bGNScldPYW1PNkNyVWxPQ25qOTZPNDNjTnFkVCtYMmp6eUJGMy84azRpMnUzN0hEcXpmc1NPZ2ZsS3Z4eWZXcmdjQWZQZmxsNUJkdE9EMzhTRmRMOEVkdVUzUjd2UExYaGpWUnVZcHFMMXFjVG9xaTEyemJldzYwQlZ5bTIzZEU2Z29Ub0pTNGVvMjN6dG94RlNRYVVobjh1WlY4RTBBNmZOLzMvWFBYeHlEV2luRkRhdXk4ZkR0SlJCRjRGTDNKTTQwamFDelAvVEVMRlpiK0J0eXAvczliRGJIck12T0tvTGpQdDBqWis3bnRFb2h4ZDFiQ2lDWHVhYVNEUmNJY2kzdkNwUk9tVzErNzJXek9lQVVSWnhvR1BZbS81MFppSTYwblhQSlNUVW5QcHNjbm5DaXFTdDhrTzVxQ3pNc0tLYW1TQ2NpSXFMSXhIeGc1WHE1R1lyVXBiTm44Y05QZlJyNkFWY0N0UnZ1dnc5M1B2Vmt5T04wMThlZlFrZGpFdzYvK2lvR3U3cngxZnMrZ0tlKzgyMnN2ZjIyZVczWHpDRTAwVWpQelVYVm1qVm9QSFlNZVlzV1lmMmRPN0Rocmp1UlUxSnlXZHR1YjV6dVpweWFIYjdYaHhqbGtCN1Ivd0JjOW5sck5wbndpeTkvR1FDUWtwbUpHKzYvUDZKdGpnMU5QeGxPVEUwTldHZmZ6cDBBZ054RnBWaDd4KzJ1d0VxSUhqYmUrOU93K1NCOHkreGhGZ3ZhMjArUGxWUXZCMXc5MTFLajJjWjhEQVdxTFUvRkRlNzhKRzhjN0liQjVIOFRyNUJMVUYyYWdtV1ZhVWhMVWNMcEZGSGZyRWRScmhZVnhja296a3ZFMlJZOTZpL29RL1pJS1M5MEJRODdlaWQ5YnVRRGIraVR0WEtVRlNhanZ0azEyODh0Ry9JZ2t3cmVKTGVYdGEvZU9FNzAyNW4rcmtXeWplQ0JvOW1rSkNsd3owMUZTRXRXb3FQUGdLTm5CbWJ0WlpDUzZPcjdOR0h3RDZ3WXArdzRjTElmRGEyanFDMTNuV0pTcWVBZE9nU2ZZVVNoMnVtdHVvNlRYb2VZTGVnRzMyV3UxMk5EUkVRVWIySTZzTUlidFdtaUtPTGQ1MS9BNzcvN1BXOFMwWTMzM0kyUGYrKzdzeDZqdi83WDc4RnVzK0xZRzIvQ09ENk9ILzN0WjNIakIrN0hRNS8vUEZLenduZmhua3Y3Z3BYbjZvTmYvaEprY2prS3F5cm5aWHNPdXgwSC92d1NBQ0FwTFEwWitmbmh0eGYxVUNDZjhtVStnYlZicmZqSlovOE92UmRkU1NXZitQclhvRlJITnB4bWJNZzEzbDBxa3lFaEtTbGduVHMrK2hHY2VXOC9QdmpsTDdtU3VvVzVpUlo5SWl1Ukp0cms5NVhnbnNyM2x2VjVBSUI5eC92UTN1T2ErVUtwa0tBNEx4RVZSYTdBaVV3cVFCU0I1bzV4SEs0YndPaUVGVktKZ0ZVMTZWaFRtNEZWaTlPeGFuRTYrb2VuME5vNWdhNStBd2IxWmppZElxcEtrcEdTcE1Ed3FOa3Z0NGRVNnVwbGtaS293SVpsbVNnclRQSU9HV3E4TkliR1MyUG9INTdDTFJ0eVVaeXJSWEd1RmhNR0c5cDZKdEhkYjhUd21Ca09oeFBybDRWUFd1dVJvWE50KzhiVk9SRjFYZGVQVzNEOFhQZzhHSVU1R2p4d2EwbllaVmJWcEdOVlRYclExMzcrN0hudmJCbFNpWUFWMVdsWXZ5d1RjcGtFN2IwR3ZMYXZjOWJoRUtsSlNwUVhKY1BwRk5FL0VwalRZT1l3b29lMmgyL3YxUll2djBTZTJZSWNUaEUxeGZLZ3k0anpQR01TeXl5enpETExMTWRxbVRsV3JtSER2YjBoazNKZUtkOTgvamtVVkZaNC8rNXJhOFAvZmUzcmFEcCszRnQzNjRjZnhXTmYvVXBFTThYSTVISjg1b2Mvd0crUy94bnZ1bWVEMmYvbnYrRElydDNZL3ZoanVQMkp4NUdTa1hGbGRtYU9TcGZVUnJ5c3pXcUY2SFJDb1ZJRmZYMmdzeFBQZmY4LzBOUHFHcksrNlo2N3ZWL2NXRFU1T29xZi90M2ZvK0g5OXdFQXR6MytHTlpzM3g3eCt2MGRydVNiS1JrWlFmZTFkdU5HUFB6RkwyREYxcTNld0ExRU1laHNQalpyNEN4QThVeU00eC9xaFhBNXg2dC8ySVN1ZmdPNkI0dzRkWDRZeVZvRjdyaXhBRG5wQ2RNemlOaWNPTmVpUjEzak1FWW5wbnVrMkIwaWp0WVA0a3pUQ0ZiWFptQlpwUTdaNldwa3A2c0JaT0ZJL1NBTzF3MWcvVEpYVVBoVTQ3QmZXL096WE5NSEw2M1F1ZmNENkI0d29ybDkzRHU4U0Q5dXhndHZYRUpoamhhcmF6TlFsS1BGc2tvZGxsWHEwRDg4aGIxSGUxQmRHajRacmYreEFzb0tBNGZlQmRQVmI4Q3hzNE16dCtEZGppaUttRExiMGRrM2UvTFFVT3hPSjFRS0NXcktVckZ5Y1RxMENYSTRSZURJbVVHOFA2T25pa29weFNmK3FocFRaZ2ZNVmp0c2RxZDNTbGVwUk1DcDg4T3doVWx3NjltV2E0cHFxODkyWlZpN0pDTk03NmNvRXZiT1NmeDgzNTJpcS9lS3d5bDZaMHVhS1ZZdWVGbG1tV1dXV1diNWlwWVJ2K0lpc0xLUUg3TG9GUDJtNjcwYUhBN1hXSEI5Zno5ZStjWC9ZTitmZHNMdW5sNVlybERnaVc5OEhWc2VmR0JPK3lKSUpIankyOTlDeGNxVitPMC9md3NXa3dsV3N4bXYvZTh2c2Z2WHY4SFNHMi9BWFU4OWhjclZxNkk2VnA3Y0hwNEV1bGZqTTJvNzE0QnZQZkpCeUJVS3FMVmFLTlZxNzdTK3hva0pqQTlQRDR2UlpXZmo3ay84ZFVUYjkrV3AvKzZISDBmanNXTVJmWDcvK3BHUGhYMzlJOS84Qm03NTBBY0QzcmZ1M1gzNDdUZi9HU045cmlrU045NXpOeDc5eWo5R2ZxNktJbzd0ZmdNQWtGZGVGbkw1dS8vNjR4QjlibVJHQndmeDFJcFZZZHNjK3NmUGZ3alVyTXN2WUpubTRES1BseWdDTCsxcGg5MDlsZWk0d1lyaFVUT3kwOVJvN3pHZ3FXME1MUjNqM3RlRE1Wc2RPSGlxSDBmcUIxQ3pLQlUxWlRvWVREWWNybk1OZ3p4VU40QTF0UmtCTSsxTUdGdzM5OTBEUmpSZUhFTnI1emltTE1Gem4zVDJHZERaWjBDQ1dvYlMvRVRrWldsd3VHNEFrMFliZnZqMDJjczZCcGRqVUcvR3pyY2lteEVrbEsxcnNyM0JwZGJPQ1J5cTYvZE9PZXZMYkhIQVlMUWhTYXVBTnNGMVNTQ0tycy9zWElzZUp4b2ltMksycVcwTWZUNnpqcVFrS3JCMlNXd0U3R05aZ2xMQXFrcTU3MUFnTHpGRTNocVdXV2FaWlpaWnZwYkw4U3JtQXl1ZWc3eFFINnc2VVl0N1B2WEplZG1YU0NXbnArUFUzbmZ4NDcvOXJEZWdBZ0FsdGJYNHhMLzlDL0xLcG0rYWc3VTVYSG56ZmZlaWV0MWEvUEZmL2hYSDMzd0xjQStYNldscFJYcGU3cXpiNld4cXd1bjM5aU1oVVlzRWJTTFVpWW13bXFmdzloLy9DQURJeU11THVtMXpMWHQ2OWRpc1Z0ajBvV2UzS0t5cXdtZis2NGRJVEUyZGRadkJYaE5GMFQrQU1BOTgzK2RpL1ZtODlMT2ZvZTdkZllCN1JxZTdQL2tKUFBpNXp3WUVCazd1MllPUjNqNGtwcVpDazVRRXRWWUx1VktKc2VFaDdIMzJPVnlzcndjQXJObStmZmJ2am51ZnBESVpja29DcCtLZU1wb3c0azZRSEc0N29mWXIxc28wTjVkNzdHeDIvL1gzdk4rTi9TZjZ2TWxPSTk2T1RjVHBwaEdjYmhyeHE3L1FOb2IybnNtQWR0WTFEcU9yMytBM3hlcHNqQ1liempicmNiWTUvQ3c1VjhxZUl6M1ljMlIrcHoxOTkyZ1BqQ1liemw4YXhkaEUrRm1UZnZXaWErWWp3VDB0ckZNVUk0NnROVjRjUldlZkFlT1RGci9QWW5UQ2d2LzhiWDNJOWE3RVBzY2JtUlJZVlNsSGViNWZ6OVAzQVd6dy9NSGZNQ0lpb3ZnUU40R1ZoWktRbUlnSFAvZlpxLzYrU3padlFzV3FWVGgvNUFnU0VoTnh6NmMraWRzZWY4eHZTdVZvNmJLejhiYy8raSswMU5YaDlWLzlIeTdXMStQTHYvbS9DS2Z6TmVCUFAvaGh5TmMzM0gzWFZmdk1sR28xdGozeU1DYjFvN0JaTGJEYmJIQTZuQkJGRVdxdEJwa0ZCYWpadUFGTGI3Z0JnaUJFMUM3ZlJYd0RMUi8vM25kaDhabTIrWEtrWm1YQzZYVGkvZGRldzc0LzdVVFRzZWtoWHBrRkJYanl1OTlHOWRxMTNqYjQ2bTV1d2M3LytsSFk3VmV1WG9YTjk5MDc2LzU2WGs5S1M4UDNYbjBsNFBXVDcrekJqejd6dDY0UVRJU0JsSVgrdm9ZVHkyMkxOWjRqNVRsbXZ0K2ZhTXNPRVhCYUhmTzZUYlBGSHJSK1NEODFMOXVQNTdMTjdzU2h1djQ1clN1S2dDak03WE0zV3gyWXN0Z1hmSDhEeWo1ZmQxMmlnRVc1c3crYm5VOWpCaWZHRENJY0lVWlJ1WUlxQ3QrZUtnNEF6d0U0NXh0WUlTSWl1cTdFOGZWNlRBZFdydWNiSWFsTWhrLy84RCt4NjllL3dZNlBmZFRiMjJJK2xhOVlnYi83MlU5aHMxb2hWeWdpV2llenNBQlN1UnhPKy9SVXFJSkVnclNjSEd5KzcxN2MrV1Q0WVREejdTUGYvTVpWZVorTS9QeDUzK2JaZzRlOFFaWGs5SFRjOWRjZng3WkhIZzc3V1JSVlYwT1prQUNieFFLblkvckp2eUNSSUt1d0VCdnV1aE4zZnZ3cFNHVXgvZFdtV01jaENDeGZBMldQa2h3WlNuS3U3bStpM1NGaS94a3JMdllHOXRCS1VBbFlYU0ZIcGYvd24rY0FmQW5BUTFlem5VUkVSREVsU0dxR2VCSHpkMS9YYzNCRm01S0N2L3I3endOWCtEakk1UEtJdDUrU2tZRmYxNS8ydGtsME9nRkJnRVFpOFM0VHo1L1pvbVZMOGJ2R0J1L2ZWM0pmSHYrbmY0TE5hc1dLclZ1eDV2YmJ2QUdWY08rNTlNWWI4TDhuWGNFWXA4TUJ1OTMxcEZpdVVQamxpSW1rM1dtNXVmam1uNTRQK2ZtdnZIbWI5MWlFMnA0MkplV3FIUzhpb2toWmJYTWJjamJmcEJJZ1NSTjRjU2lUQXFzcTVDanpILzd6S3dCZkVnUmhkT1p2S0g5VGlZam9laExQLys3RlhXQWxWREpLMWk5TXZlQVRVSW1GOXNSVHZUSkJqVS8vNEQrOTliNnZSYklkUVNMeEJtT2lhWTlDcVVSeFRZM2Y2N0YwZks1RVBVVkdqUE4vMklpR3g4eFlWSmpzK2ZNY2dJYndhOHliR2dDMWdpQUUvTzZFR2Y3ekpVRVFSbWR1YUw1emU4MkhsQ1FGcW9wVGNQN1NLQ1lNdG9EWGwxZWxRVDl1UVdlZkFSSUJxRjZVaW9iV2dGMExvRkpJY2N1R1BMVDFUTTY2ZkhWcENrcnlrN0QvUkI4TXBzQTIrSklJd1BaTkJUanZ6Z1cwRUxMUzFGaFZrNEhUamNQb0hacmJaQWkxNWFsSVMxSGhjTjFBUk5PNVh3Nk5Xb1luN3F0RTA2VlI3RDNhRzhFYVJFVGtLNllESzhFdTdFTmQ3TE9lOWF4bmZiaDZCZ3JtZ01lTDR0eU1HYWQyQ29Md3oxZmpmVVZSL0FhQTJwbjFJV2IvZVJiQWw0TUZWUzVIWlhFeUNuSzBsN1dONCtlR01ENFptUFI0ZFUwR2xsV21ZZEpvUTRQQnY5bEpHam0ycmN0RDk0QVJuWDBHTEt0S3g3WjF1VWpXS25ENDlFRFk5NVBKSktnc1NjR1V4UkVRV0ZFcUpMRGFuTjVoOTlucENhZ3VUY0hSK3NGWkF5dHBxU3BVbHFTZ3FqUUZ1OTdyUkhQSE9BQmdSWFU2RXRSenV3UStkS3JmVzY0dVRjSEt4Umw0OGUxTE1JZVlkY3dqVVNOSGRXa0sycm9uNWh4WVdWcVJocHlNQkJ3NDJSL0IwcGRIRUFTb2xWSW81SFBMUjFTVXE4V1dOYmw0YVU5YjBHQ2JyODByczdGMlNTYWVlYjBWL2NOWGQ4Wk5JcUlyTGFZREsrQlRVeUlpSXBxckdMcDJDREg3ejY5QzlWVHhFcU83QnNyTDBtQlpaVnJJSGc1eW1RUk9wd2lITTNEYkVva0FxVVRBK2RaUmpFMzRUOCt0VWtwUlU2YkQrS1FWRFJmMUFZZDRXVlVhQkFFNGNtWUFvaWlpcm5FSWl4ZWxZUDJ5TEZ6c21naDdJKzNaejJCQjhNMHJjMUJkbW9KbmQ3VmllTlE4M1k4bmdnRHc0TWdVWG4rdkEvZmNWSXc3dHhiQnNiY2RyWjNqV0ZxcFEzcUtLdXk2TXgwNjFlZmQ1NXlNQkdTbnEvSGc5bEk4djdzVlZwdnJXTXRsa29EMXBCTEIrMytaTkxEM1pLalBBZ0MwQ1hKTVdSeHdoTXFDSEtFa2pSeFZwZUZ6OVNrVnJ2TXpQVldGTmJYaHAwbzNXK3lvZDgraUpwZEprSkdxd2dkdUtjVXpyN2VFbmZsTkVEenBFeGk4SjZKclQ4d0hWb2lJNk9yaVVDQ0tkN0Z5OW5weXFzd1kvdlBzckVHVmVmRExuWTB3VGRuOTZ0UktLVDc5b1ZxY3VUQVNkTHJyRmRYcHVIbDlYdER0TGE5S2gwd3E0UERwL29DZ2lrb2h4ZktxZEF5TVRLR2pkeEp3eDdiZVBOaUZEOTlUZ2Z3c1RkUTlGQXF5TlpCSUJJeU9XeUpZT2xCTHh6ajJIZS9GVFd0em9YSDNVbm5tdFphSWg0amVjVU1oeWdxVC9PcjJIdTFCY3FJQ3BmbEplR0I3S1hhK2VRbTZaQ1VldTZjaTVIWnUyMXlBMnpZWEJOU2Z2emlLWGZzN2c2NmpVY3N3T21FSkdyQ0psTjNoUkdxeUVqZXV6b2xvK2F3ME5iTFMxR0dYMFk5YnZJR1ZsbzV4SERqWmh4dFc1ZURlYmNYWStlWkZoSWdURVJITktwNnZQMk02c01MdSswUkVDNEMvdlVTWExVRXBZRU9OSXVyaFA4RUNuTDVUUzg5YTc5TUxaTG9xZURud3ZmMS9BNVFLS1ZZdVRzZkltQmtOcmE0YjZ2S2lGTFIyanNQcEZMRzZOZ01LdVFRV3F3TTNyTXFCSUV4M0dyclFOZ2ExU3VaWFB6aGlRbFBiV01EN3BxV29zR1ZORHZZZGMrWDRTRWxTSWkxRmhZdGRFN0I3ZW0xNDlpdElyd2ZmNDVDYXBFU0NXb2JlUVNOT05neGhjTVNFemo0RGJyK2hFSk1HYThCMDVKWEZLVml4T0IyNzluZGkwbWp6MWp1ZFRwL2pOVDAxK1N0NzIvR2h1OHFSbDZuQml1cDBuR3Nad2NHVGZUTS9HS1FsSzFHOUtCVVgyc2N3TkRMbHJmZnN4OUNvMlMvUG1hZWNvSkpCSWhHUWxxTEM1eDViRXZLem1zMmJCN3R3dG1VRS8vVjBmZGp6UjZPVzRha0hxM0grNGlqZU90UVYwSjZaZk91UG5CbUFMbG1GbXJKVWJGaVJIWEFjZktkMGg4LzEvWnpPWjlhem52WFhWWDA4aXVuQUNoSFJmTGxXZnJTSktBSXg4SDFmbEN1RjFEOWR4ZXpEZjN3RTYwOHhYM21uUWdtMS9QcWxXVWhReWZER3dVNklvaXYzeDIyYkMzRHdaQi9PdHVpeHFpWURvdWdhSXBPVGtlQmRUeTZUUUJReEhSUnhhN3cwaXFhMk1XalVNaFJrYXpHb2R3VWNzdE1UVUppalJkK2dDUmZheDFCWjdFcEFyRTJRWS90R1YyK1AzQ3dOQUdERDhteFladVEzc1R1YzJIdlUxUk5uL2JJczFKYnI4Tk0vbnNXVXhlRk5YcXRSeWJDa1hBZjl1QVdObDF3ZmhVSXV3YmIxZVZBcXBPNDJ6MzQ4YlhZblhuenJFaXBMVW5DeVlRZ0E4UDZad0Z3eVpZWEpxRjZVaXRhT2NaeS9HUDZqOTkyK05rRU9BQmlkc0tCbndCaDJ2WEQwNDJhSUltWk5mcXVRdTNyRk9KMWlWSWx5M3p6WWlkRnhNMDZjSDBKRmNUSnlNelVCeStSbnVYTC9yRnFjQWNOVThId3NCMC8yemN5UjVCV0wrZHRZejNyV1g1bjZlQlR6Z1pWcjZXQVRFY1VML3ZaU1BJdUZzMWNoOTRaR29ocitjN243OFBHSEZvZDhiVmxsR21yTGRRSDFFa2xnT0NjNVVZRlZOUm5vN0RQZ1l1Y0VwRklCRzFka3cyaXk0OFQ1SWR5K3FSQnltUVJkL1FZOHQ2dlZiOTNQUExvRWd5TW12UERHeGFEdEtNalI0dTZ0eGRqNWx1djF4a3VqS016Ull1dTZQRnpzR2tkdGVSb0FRSmVzaEM1WkNmamtMQ2tyVEE3NG5iTGFwZ01yb2J6MlhnZWV1SzhTdDIwdVFQZUFBWk5HRzI1Y25RdHRnaHl2N2V2QXlKZzU3UHErRENhYk42aFNVWndjOVBobHA3c0NUYm1aR2poRC9LNDJ0NDBGREo5SjFMZ0NLNjJkNDk0ZVBKY2pKeU1CMVdIeXJNamRnWldjakFSc1d4ZDhPQmdBV0t3T0hLb0xUS2JyY0lyZXdGSnhiaEtXVmFXRjNFYjFvdER0T0hwbUFIYkh3azZYVGtRVWpaZ09ySEFvRUJIUjFjZGZYYUo1OVZ4VXMvOUVlUTNrV2VkY2l4NzJHVDBQWkRJSlZsU25ZM2pVN00yRjRpc3pUWTJpM0VTLzY2K055N01obFFvWUhERmhhV1VhY2pNU2tLaVI0L1gzT3BDWHFVRlZhVXJBZTRkcVU4RDc2ZFJ3T2tWdk1NUGhjT0xBaVY3Y2ZWTUpOcTdJaGk1WmlmTVhSL0hhdm5idk90dlc1Mk4xVFFhZWZya0p3Nk96QjBFOCt5S1RDbGkzTEJzQU1EQnNnaTVaaFNVVmFaQkpCU3l2U3NlazBZYlVaQ1UycnNoRzc2QVJiZDBUcnZYOXRoUDZmWGJjV0JRMkY4cUs2blNzcUU0UCt0cC90SjBPT0VhZWZEQyt3NUl1aHk1WmlhV1ZvWU1kSHFuSktpUnBGU0ZmbnpUYWNQQlVYOGpYQVdEUGtTN3NPeDRZNExwdFV3R3FTbFB4bXo4M1lzSVl2TWRLdU9TM1JIUWRpT09MMEpnT3JCQVJ6UmNHYWFQbkdRdlBldGJIVTMyTW1OUHduL2wwdUs0UHhpREphMWRVcDZON3dJQjNqd1hlK0s1Y25JR2kzRVMvT29QSkJydERSR1ZKS3B5aWlHU3RBdDBEUmx6c0dzZkhQbEFOaTlVUnRLZEdKRExURWpBeWJvSFRaK2hIVTlzWWhrWWJjZk9HZkFEQWlYT0RVVzE3SnJsTWdrMHJzdjFtNFZtN0pCTndEeUZTS2FWWXV5UVRjcGtFSnhxR3ZJRVZ2L2JxMVBqSS9WVitkVDk3NWl5TVUzWTgvZklGQ0FLZ2tFdFJXNlpEZmZPSTN4Q28zRXdOSEE0UkF5UFRTWHkzcmM5SGZwWVd6aURaWHJVYVYzRERiTEZIbGJ4V0ZFVy9JVFhuV3ZRNDE2SVB1WHhpZ2h5ZittQXR6cmZxc1d0L1IwVHZzYWdnQ2RXTHBucytqWXlaOGY3cGZ0Z2RZdEJlSjVvRU9VUVJHQjR6eDhKb1BTS0tRV0ljUjFaaVByRENteUVpb3Fzc3lKUHlXQnQ3eTNyV2g2MWZ1R3VIUVFCVEFCVHVuaW9MRWxTWlQvdFA5R0wvQ2RkUWxOczNGMkpKUlJyZVB0UUpoVndLbVZTQ3ZVZTZzWFdkSzBEdytTZVcrYTBybDBsUW1KTVlVSC9nWkI5T05nd2lMMVBqelhQaVM2V1VvamczRWUwOWsxSFBKaFRLKzJjR2NDaEVqd3RCQVA3aFl5dENybXN5MjNIcXZHdm9UMzYyRnBtNjZkbHpQTDF1bGxhbVlYbDFPaFlWSnVOd1hSL3FtMGNnaXNCRHQ1VmgwbVRESDE2NTRGMUhKaEZndHRpRHZCT2djQWRUZHR4WWhCMDNGczE1UDdzSGpIam10ZVk1cnpjWHFja3FsQmU1OHVCNGhvTzlmenB3bUpCSHBrNk5DYU9WUVJVaXVpYkZkR0NGUTRHSWlLNCtrVUZ0b21qdGRBZFZGQUQrY0RsQmxjdjlIa3FsQW1SUy81NGtNdmZOdWtRUytCb0FlRHVlQkxuK3lrcFRZMGxGR282ZkhmQW1tMzMyOVdZTTZxZXdkVjArSmswMm5HLzE3eEd4dWpZVHBpbGJRTkxXL2lFajBsTlZVTWdsNkJrdytEMmhGRVVSQThNbW5Hd1l3dm1MK3BCQnM5bXZFZjJYOHk0YnliV2wzL0xUN1pvMFd2SDJZZGVNT1RldnowZW1UdTIzYmFWY2dqTk53eGdaTStQbTlmbTRiWE1obGxkbjRIY3ZOYnFXbWZIZWRvZUk4VWxyMFBiMERobHhybVVrZkR1RFVNaWxxQ2hPZ2RsaTkyNzNzNDh0OHdacVpsTlRwZ3ViaThWajMvRWVIRDg3Z09OblhYbFZ2dmpSRllBWStwek5TaytBVWlIRmxNVUJtVlNJS2tFdUVWRXNpK25BQ2hIUmZHR2dnT2o2c1ZEZmRrRVFoZ0Q4YUQ2MzZUdlVLYkt5YTcxUFBsd2JjcHZMcTlLeHZDcDR2bzlnN3d1SXVPT0dJa3dZck43ZUt3QXdNR0x5TGpNMlljRjc3cndhbm5XWFZhVkRQeDVZN3luLy9ObXpzTnFja01zRXYvZTEyWjE0NS8ydWtQc1kyZkh4WDhaYmptRGRHZThRNHBqNGIwZWxrT0xKQjJzd01HekNleWQ2OEx1WG1sQmJyb1BUNldxTFJDSjRoL3g0dHZQODdwYVFiV2k4cUVlVHV6ZlBYTTZCekRRMUtvcFR2TGxLUkZIRTZjWWhTS1dDYTFlbVAxSnZPVGRUNDUyeFo4cHN4N25Xa1lCbFpwWUgzRDJKL05vUTV0ald1SWNNcFNRcThPaGRGWGpoelZZWVRiWTVudHNzczh6eXRWNk81eTV0TVI5WTRjMFFFZEZWeHQ2Q0ZPK3VzZk4zcmhlbkFIRGt6QUNzTnRmTnRlQnpYeXlWU3J5NVB6ejFubkpPcGdabGhja0I3N3Q1VlM2eTBoUHc3T3ZOc0R1Y2tNc2tTTklxWUp5eXdld3o1WEhBQmZJczdaOHdXQ0VJQXVReS84dFJVUlNSazZIQmgrNnFDRGdXbmxtQm5yaXZLdUJqUG5LNkg0ZnEra0lFUDF6LzM3ZzhHK3VXWnMzcG1FZFNiN0U1Y1BCVUx6YXZ6TVhIUHJBWURhMTY3RC9lZ3dtamF4K1ZDcWxmTDQwcmRWT2lVcmptK1BiOVhONDczZ05CRUx5ZmlXODVMMHVMNVZVWm1EVGEwTmszaVpveUhScGFSakNvTndjc1gxdWVobzdlU1V3YXJkNTZSUEJacXhSU0xLbE1nOU1wWXYrSlhteFprNGZINzZuQzg3dWJvUiszeE1UTkhNc3NzeHdqWmNTdm1BNnNpTHk0SnlLNjZqZ1VpQ2dHekxnR2lyUjhybVVZdllNR05MV053dUdUdkZRcUVYRDN0aEk0SENKZWZiY3Q2RnVtSml2UmVGR1BZWjhwaHd0enROaTBJZ2MydXhNM2J5aEFra1lCbGRKMTgvNkhWeStndTk4QVFJVGd6bEVDaUppT083aktNK3REdDMrNkxTYXpMZWhRbVB3c0xUSjBhclIwakFma0p4blFUL2VpQ0xaTnVIT1BtQzEyVkJTbjRIVFRNS2JNZG14WW5vMk8za2wwOVJzQUFMMERoamtkYzgvN25Ha2FSa09MSHB0VzVtQjFiU2FPbmUzSGhCR1F5d1RJWlJLWXpQYW9QdE81bEJWeTEyZGpzVHBtWGI0d0p4RVBiRjhFcDFQRUMyKzB3RFJsUTJWSkNtNWFWNERuZGszblowbEpWT0QyRzRwUWxKdUkza0Vqbm42NUtXQ2J2bWErMStaVnVWQXBwRGpiUElJalovb3hhYlRpcnEwbGVPemVLdnpwalZiMERocXY2REZobVdXVzQ2Y2NHTGFPSHpFZFdBbjJSSUNJS0JvTUZCQmRQNjZWYjNzMHYxdTlnMGEvRzFVUHUwT0VRaTVGYVVrU092c21jYnB4S0dBWi9aZ1pScFBOYjhwYmg3dDNpMFFRSUJFRWRBOFlNRHB1eHJqQmlzRVJrNnVOSWxDUW84V1huMW9Wc00yaTNNU0ErbjNIdXYyU25FN3Y1M1F3YVd6Q2dqY09CTTVPYzh1R0FtVG8xRGg0c2hmRG8xT3pIZy9SdlUyVDJZWmZQSGNXVXhZNzF0Um1vYUk0QlFkUDlzSnNjUWRXZWlad3FNNlYxRFlsU1luaXZFUzBkVStFbkc1NU9xQWlRaW1YWVAzeUhMLzNiV2daUVhXcER0V2xRSUo3NnVUVUpDVzJyTWtMYUdOTCt5alNVOVc0ZFZQaHJQc1R5dmlrRmIvODB6a281SzVjS2xPVzhOTTByNjdOeE0zckMyQ3hPZkhNYTAwWUhIRWR5NE1uZTdGMWJUN1dMOHRDM2ZraGJGeVJnOVcxV1pCS0JWeG9IOFBCRXoxaHRodjRRTFFrUHdtcmF6TmhzenR4OEZTdk8vZzNBbEVVY2ZkTnBYaGtSd1dlMzlXTWJuY3dpNGl1Yi9IODczZE1CMVpFOWxnaElycjYrTnRMOGU0NlBYOExjeEp4MitZaUhEalpnNlpMbzFpNU9BTmIxK2JqeGJkYTBkRTdpVmZmdllTUFAxaUxXellVb0tObkFxTVRGci8xSDloZWhtU3RBcjkvcGNrN2JLVm4wSWhmUEhjMllObVp4aVl0QWNHYVRTdHpZVERaY0tiSnY3NmpkM0xlOW5rdVBQdFFrcDhFNDVRZGswWnIwS21NMDVKVitLczd5dkdIVjVvaTJxNVNJY1dHNWRtekxwZWJxVUZ1cGlhZ2Z0Sm94ZGlFeGR0akpocEdrdzBBa0tCeVhkcFBtWVBQTnBTY3FNQnRtNHF3eUQza3EyL0k2QTJxQU1DUk0vMG9MMDdGbGpYNVdMOHNCeXFsRkJmYVJuSGdaQytHOUxNSHNuemxaR2p3Z1Z2TEFBQnZIKzdFbU04NTFOQ3FCd1FCOTl4VWdvZDNWT0M1WGMzb1lYQ0ZpT0w0MysrWURxeDRpTEV3M290bGxsbU82eklSMGJXdXBreUg5RlFWckRaWFVFUXFsVUNwa0hyemtwaW03SGo3Y0NmdXZia1VkOTlVNGgzU2taV1dnRUc5Q2IyRFJsUVVwK0QrV3hiaGhUZGFBQUJPcHpoclVBWHVmQ2t6cDlwZHR6UWI0NU9Xc0ZQd1htMkx5M1RJeTlMaW1IczJHdytKZDBxazZSNG14aWxiUk5zY04xang0OStmaG5FcU1KaWhWRWp4MUlNMTBLamwrTkh2VC92MUJwcnBZdGY0SFBZa09MVTdzT0tiWThYVGpyVkxzckIrV1Raa01nbE9OdzZoc2xRWHNMNG9BbjkrcXhVZnViOGFpUm9GVGpjTlkvZis5am0zbzdJa0ZYZmZWQUs1VElMalp3ZHdwbWs0WUptR2xoRm9WRExjdktFQWp6QzRRa1R3amltTlN6RWZXUEh0YWptemptV1dXV1k1bWpMTmpzZUw0dG0xY1BhS2Mvd2VTcVVDS2t0VE1XbTA0VkxYR0VTZnFXOTl0OVhRT29MeTRoU2NiNTJleXZqdWJTVVFJT0IvWHppTHZFd055b3RUY05PNmZPdzkwaFh3UGhLSmdLeTBCT1JtYXBDWmx1QjMweDJxdmJQdFIxUy8xYlAwckJOblRMY3NrMG13Y1VVT05xM0l4YVRSaGtQdVlTbFdtd04ydXhPMTVXbXVuQzJDZ0ZXTE0yR3hPbHdCSlJFKzJ3bDhINGxFd00wYkNwQ1NxTVRPTjF2OFhsTXBqTHRnV1FBQUlBQkpSRUZVcFhqbzluSWthUlVBZ0kvY1g0MjlSN3JSM0I3MUxOeXo4Z1JXVEZPdW9VQlNxWUF0YS9LeGNuRW1GSElKeGcxVzdIcXZEVzNkRXlndlRnbDZIQlZ5Q1o1OXZSa1AzMUdCNVZYcDBDVXJzZmRJVjlBaFpqT0pvb2c3dDVSZ21YdldxY04xZmRoM3JEdms4a2ZyKzZGTmtHUGRzbXlzcXNsRWQvL0M5R1lpb3RnUXo5ZWZNUjFZRWRrZG5Zam9xdlBOS1lBWk0waXd6SEpjbEsvRGE0ZmE4alNvbFRJY09OYzc2KzYvOU01RnY3OVRrMVRlRzlwWDNyMkVqejlVaS9YTHN0RTNaTVNRM29TaTNDUmtwU2NnTzAyRGpEUzF0d2ZNbE5udURhd0lnaEIwV0Uyd2VoR0EzV2VHbkN0dDg2cGNyS3JKaEVZdHgraTRCUys4MGV3M1ZPYTlFejI0Y1hVZWJ0bm95bkZpTU5td2UzKzdkM3JrWUZSSzF5WDBZL2RVSXpsUkVkQWpvN3BVaDFzM0ZVS2JJRWRkNHhBR1IwellzaVlmRDk1V2hxNitTYnp6ZmhmNmhtWVBWTXhWVHJwcnFOSFlwS3VYa2NNaElrbWpnTk1wWXUrUkxody9OK0NYMU5oRHFaQ2lzaVFWeTZzeWtKK3R4WTkvZnhxL2ZyRUJkMjhyUlZsaE1qNXkvMkowRHhod3JtVUViVjNqM2w1TWdnRGNjVU14cEZJQnVtUVZrclFLREkxT3dXQ3lZZGQ3N1dqdEhKdTF6WHVPZE1Gc2RlQllmZXowYkNJaW1xdVlEcXdRRWRFQ2lISTJFcFpaanFWeTNKdmp2cXhka2cySFE4U3BodWtoTHA0OEtZa0o4cERyRmVVbVFpWVYwT25PZTJLeE92RFNPeGR4LzYxbG1EUmFVVkdjaXExcjh3RUFKck1kN2QwVDZCMHlvbS9RaU43QjZXRWJCZGxhL01PVHdaUFh6cXczVHRud282ZFBoMnhUZGFrTzZUcDEwTmZ5c3JRQWdGVTFtVEFHeVNNeU9HTENoYmJBSGlGU3FRUUhUdmJpL2ROOUFVR2RvMmY2Y2ZSTXY4K3NSZE92NlpKVnNObWRmblZxcFF5bEJVbXVza3FHTnc1MDROVDVRU2dWVWl4ZXBNUHEyaXhrNk5Sd09FUzhlN1FiNzU5MkpjVTkzNnJIMXJYNVdGNmRnWSs2cDJSKzkyZ1hKZ3pXa01kaUxtckwwNUNka1lEUmNRc01wdWxoVEsrLzF3YUpSUEFiaGlRSXJobUVVcEtVZVBDMmNpd3FTSVpVNmpvQUhiMlRzTm1kc0ZnZGVHRjNNNnBLWFRsWDhyTzB5SGNmLzVmM1hFVFRwVkhjZDhzaVZKYWtvcTE3QXRrWkNYaml2c1hZODM0bmZ2bW5jeUh6dkFSejZGVHZ2QndESXFLRkVoZUJsWmg1QXNZeXl5ekhiZm1hdXVFaW91dENwTDliZ2dBY1A5c1BUWUxjNzRhNnp4MzR1R2xkQVRMUzFMRGIvYmNubDBtd3VDd05UcWVJc3kzRDN2ZnI2cC9FejU0NURZZER4SVRCaXBHeEtmUU5HakVlSmdBd05tSEJ5WWFCa0svN3N0cWRNd0ppMC9zcmlpS3FGNldpS2tqK0QxOHJhektEMXA5ckdVSFRKYjNmRUo1RHAzcHg1SFNmTjlBVXlxYVZ1ZEFscTJHM095Q0tRRlo2QWpMVDFMallPZTdYWG9mVENZZERSUCt3Q1MrKzFRS25ROFFqT3lwUWxKY0VxVVNBMCttYStlYkFpUjdveDZlbnJqYVpiZGkxdncxMWpZUFlzYVVFTldVNlZCU240TCtmcmNla01iTGd5bVAzVmlNbFVZa3BzeDFtcXdOV213T0NBQ1JybGNod0I2T08xUGY1dGRkcUM4enJVbG1pZzF3bWdTNVpCVjJ5Q3NPalV6amJQSXh6elNPWW1OR1d4b3Q2TkY3VW96Z3ZDWXNYNlNBSUFzNjFqR0RMbW54VWxxU2l2V2NDeisyNmdKeDBEUjY0clF6MzNiSUlab3NEZlVOR0dFeTJrUDhHQzRJQVFSQWdrYmhublpJSW1ETGI4ZnA3d2FjREp5S0taVEVkV0puNVE4d3l5eXl6ZkRsbGlvekk0MFp4N25vN2UwVVJxQXN5ZlhML3NBbDdqM1JoN2RKc3JGMFNPR3VOS0FJalkxUFl2Yi9OYjhZV3VJZVFBTUQ0cEFYams1RWxyejF5Wm42R2NyeTA1eUlrZXk5RnRXNnc0VHRPcHhoMldJK0hYQ2JGa29vMDc5OVdtd010SFdONFkwYnlWb3ZWZ1QrKzJvVHhTUXNjN3UyS0FFYkh6VGpmcWtmOWhhR3dRYWkrSVNOKy9lSTVyS25OaGtTQ2lJTXFBRENrbjBKQmRxSTNiNHVIS0xwZXEyc2N4S21Hd1ZtMzA5dytpajUzejZPNnhrSDBENXRtWGFlOVp3THRQUlBldjg4MkQ2T2lKQlU3MzJ5QjB5bWlaOUNBWHp4M0Zpc1daNkNpT0JWcEtTcmtaV2toQ0lBM0hhVWcrSlI5NnQyQmxvTW5leUk2RGtSMGpZcmo2OCtZRHF5QUYvZEVSRmNmZS9nUUxUZ1JnZDlEMzk1NGtkWWZydXZGNGJyZWlKZVBwdjQvZjNQeXNyWXphYlRpTy85OTFQdTNwMmZONWJUemxiMFg4Y3JlaTNQYXp0NGpuZGg3cE5NN1E5RE1ZSXp2OGlOalUzNzF6Kys2RUhiNW1mVk9wNGlqOVgxejNxL2QrOXV3ZTcrclI0ZFVLb0VBRVJBRXYrRk5rV3pINFJEeGZ6dlB6ZW40ekt3ZkdadkNiMTQ4NSswSkpBZ0NMRlk3anB6dXc1SFRmUkZ2aC9Xc1p6M3JQZUw1NmpQbUF5dEVSRVJFYzNJTkJBWUZCRTQ1R1NyZ3lmcjVyUS9WdXlYY2RvSzlkS1hiNlhCNGdpbGlSTXRmaVhyZjRWV3g5am15bnZXc2o5LzZlQlRUZ1JXUlQwMkphSjd3dHlSeUlvOFh4YmxyNGV3VnI0bTlJQ0lpdWo3RWRHQUZ2TGduSXJyNkdOUW1XbmdpcjRHSWlPZzZFOGYvN0VrV3VnRkVSRVJFODRvQkNTSWlvcmdUejcwMVk3SEhpZ0dBRllCQ0xwRkFBT0RrQlJJUlhRWUJnRnppalNQYkFVd3ViSXRpSDUrVVV6emoyVXRFUkVSWFV5d0dWb1lBVEFGUUpNamxrQWtTV0p6MmhXNFRFY1V4cVVTQ0JMbDNha29yZ1BtWkUvUWF4WnRTb29YSFhFZEVSRVR4SXhhSEFnMEJNQU5BdGpZUktsa3N4bjZJS0o0b3BGSmtKMm85ZnpLd0VnRy9xZTlZWmprT3k5ZUtXRGlXTExQTU1zc3NzM3hWeWo1L3g1dFlqRnFjQTlBRUlDdEZyY2JOaThxd3YvMFN4czFtMkoxT0Rnc2lvb2dJZ2dDNVJJSmtsUW8zRkpjZ1JhWDJ2SFFSd01tRmJWMU1NZ0t3QVpETFpSSklKSUxmbEtNeDh3OHV5eXpQVWdaRXlHWGU1MFlPOTdrZDEwUlJoQ0FJTExQTU1zc3NzM3h0bHhHL1lpNndJZ2pDcENpSzN3RHdEZ0JaWVVvSzdxMnVRYy9FQkN4Mk94eWljNkdiU0VSeFFDb0lVTW5reUVsS1JKSlM1YW0yQWZoL2dpQ01MMnpyWWxLZmV4aW1QRkdqZ0Z3bWdkbkNZWmdVZjJSU0NSSTEzcUYvRnZlNUhYOW16TTdGTXNzc3M4d3l5OWQ2V1VEOGlybkFpdHNCQUU4RCtCZ0FKQ3FWcU1ySVdPZzJFVkg4ZXhiQTNvVnVSSXpxZHdkV2t2S3pFNUdna2pHd1FuRkpxWkFpUHp2UjgyZGNELzN6dmVna0lpSzYxc1h6djNveEdWZ1JCTUVwaXVMbkFQUUNlQVJBS2dBVkFHV3N0cG1JWW83ZC9iVGFBbUFNd0I4Qi9FQVFCSFo3Qys0VWdDNEFXUms2RGU3YVZvRVgzMnlFMld5SHd5bnlCbzlpbWlDNGtsU3JWRExjZDJzbE1uUWF6MHNEN25PYmlJaUlZbDBjWDIvR2JKQkNFQVFEZ0g4U1JmSDNBSXJjd1JWUGdJV0lhRFlXQUhvQW93QTZCVUc0c05BTmltV0NJSXlLb3ZoVkFLOERrRlV2U3NmZlBMb2FyZTE2bU13MjJPMk1SMUhza3Nra1NGRExzYWd3RldrcENaNXFHNEF2Q0lJd3VyQ3RJeUlpb29nSThUc1lLR1lES3g2Q0lEUURhRjdvZGhBUlhRZjJBSGdld0tNQW9FdFdZKzJ5dklWdUUxRzBYZ1R3eGtJM0lsb2lod0lSRWRIMUpvNy8zWXY1d0FvUkVWMGRnaUE0UkZIOGxIdjR4Q01BRWdISTNmOUpGN3A5UkdFNDNEMVU3QUFNN3FGLzN4VUV3YkhRRFNNaUlxTEl4RzlZaFlFVklpTHlJUWpDSklBdmlLTDRhd0JsQU5JQnBBRlFSN0E2MFVJeEF4Z0NNQUxna2lBSVp4ZTZRWmN0anAvYUVSRVJYVzhZV0NFaW9nQ0NJRFFBYUZqb2RoQmR6emdVaUlpSUtENUlGcm9CUkVSRVJFUkVSSFNkaStNSEN1eXhRa1JFUkJSalJBUk9jeTRJUXRCZUxLeG5QZXRaejNyV1h3djE4UnRXWVk4VklpSWlvaGdVT09Wa3FLRkJyR2M5NjFuUGV0WmZTL1h4aUlFVklpSWlvcGh6N1Z4c0VoRVJYZXM0RklpSWlJZ28xb2pYMXBNOElpS2lheGw3ckJBUkVSRVJFUkhSZ29ybkJ3b01yQkFSRVJFUkVSRVJSWWxEZ1lpSWlJaGlqQmpuVCs2SWlJaXVKK3l4UWtSRVJCU2ovS2FoWkpsbGxsbG1tZVZydVR6OVo5eGhZSVdJaUlnb2hzWE1CUy9MTExQTU1zc3NYOGx5SEVkV0dGZ2hJaUlpaWpXaUdCc1h1U3l6ekRMTExMTjhsY29DNGhkenJCQVJFUkhGS044TFR3QVFCSUgxckdjOTYxblArbXV5M3YrVitNTEFDaEVSRVZFTW1ubnhHYXFPOWF4blBldFp6L3Byb2o2T0l5c2NDa1JFUkVRVUc2WUEyQUZBSnBOQUlvbm5UdEZFUkVTUkV3UkFvWkI2L25RQU1DMXNpK2FHUFZhSWlJaUlZc09RTzdpU3FGSExJWk5LWUhIWUY3cE5SRVJFVjV4TUtrR1NSdUg1MHdxZ2YyRmJORGZzc1VKRVJFUVVHd1k5VCtpeU03UklVUEg1RnhFUlhSK1VjaW1LOHBJOWYxb0I5QzFzaSthR2dSVWlJaUtpMk5BQVlBQUEwbE1Uc0dOckdSUnlLUVNPQ0NJaW9tdVVJQUFLdVJUMzNGS0puTXhFVDdVZXdLbUZiZG5jOEZFSUVSRVJVUXdRQkdGTUZNV3ZBZmd6QU5tU3lpemtaQ2FpNmVJd0RDWXJiSGJuUWplUmlJaG8zc2hsRW1qVUNsUXVTa09tVHVPcHRnUDRvaUFJK29WdDNkd3dzRUpFUkVRVU8zWUQrQXVBaCtEdXViSjVkZUZDdDRtSWlPaHFlY1g5WDF4aFlJV0lpSWdvUmdpQ1lCZEY4VWtBdlFDZUFLQUdJSFVQMytZUWJpSWl1cFk0ZmY0ekE5Z0o0QjhFUVlpN3pPME1yQkFSRVJIRkVFRVFKZ0g4blNpS3Z3VlFEU0FEUUJhQWhJVnVHeEVSMFR5YWNpZHVId0RRTEFqQ3lZVnVVTFFZV0NFaUlpS0tRWUlnbkFad2VxSGJRVVJFUk9HeFN5a1JFUkVSRVJFUlVaUVlXQ0VpSWlJaUlpSWlpaElESzBSRVJFUkVSRVJFVVdKZ2hZaUlpSWlJaUlnb1NneXNFQkVSRVJFUkVSRkZpWUVWSWlJaUlpSWlJcUlvTWJCQ1JFUkVSRVJFUkJRbEJsYUlpSWlJaUlpSWlLTEV3QW9SRVJFUkVSRVJVWlFZV0NFaUlpSWlJaUlpaWhJREswUkVSRVJFUkVSRVVXSmdoWWlJaUlpSWlJZ29TZ3lzRUJFUkVSRVJFUkZGaVlFVklpSWlJaUlpSXFJb01iQkNSRVJFUkVSRVJCUWxCbGFJaUlpSWlJaUlpS0xFd0FvUkVSRVJFUkVSVVpRWVdDRWlJaUlpSWlJaWloSURLMFJFUkVSRVJFUkVVV0pnaFlpSWlJaUlpSWdvU2d5c0VCRVJFUkVSRVJGRmlZRVZJaUlpSWlJaUlxSW9NYkJDUkVSRVJFUkVSQlFsQmxhSWlJaUlpSWlJaUtMRXdBb1JFUkVSRVJFUlVaUVlXQ0VpSWlJaUlpSWlpaElESzBSRVJFUkVSRVJFVVdKZ2hZaUlpSWlJaUlnb1NneXNFQkVSRVJFUkVSRkZpWUVWSWlJaUlpSWlJcUlvTWJCQ1JFUkVSRVJFUkJRbEJsYUlpSWlJaUlpSWlLTEV3QW9SRVJFUkVSRVJVWlFZV0NFaUlpSWlJaUlpaWhJREswUkVSRVJFUkVSRVVXSmdoWWlJaUlpSWlJZ29TZ3lzRUJFUkVSRVJFUkZGaVlFVklpSWlJaUlpSXFJb01iQkNSRVJFUkVSRVJCUWxCbGFJaUlpSWlJaUlpS0xFd0FvUkVSRVJFUkVSVVpRWVdDRWlJaUlpSWlJaWloSURLMFJFUkVSRVJFUkVVV0pnaFlpSWlJaUlpSWdvU2d5c0VCRVJFUkVSRVJGRmlZRVZJaUlpSWlJaUlxSW9NYkJDUkVSRVJFUkVSQlNsLzkvZW5jYzRrcDUzbnY5RjhEN3p2cS9LdXF2cjZxNitwWllsMmJLNlpjdnl5T05kYTJGN2RyQnJZOWZZd2NEQWVEMWVZQUJoZ2ZVQUJoWUxMTENlV1dBTVl6d2VuMnNMbGkzWjFtRmQzV3ExK3FqdXV1OGpLKytMWkdieUpvT3hmL0JJTXNuTXlzcktxa3htZmo5QW9SKytERWE4d1NTYmpJZnYrN3pPbmU0QUFBQUFhdG0yM1NycHFLUmhTVU9Td2p2ZEp3QUFucEM0cERGSjQ1SnVHb1lSM2VrT1BTb1NLd0FBQUx1RWJkdW1wTmNsL2J0U1VpVlErdWZlNmI0QkFQQ0U1RXJKbGFTa0tkdTJ2eXpwbTRaaFdEdmRzYzFpS2hBQUFNQXVZTnUyUTlLL2wvUzNrajRtYVZCU0cwa1ZBTUFlNXlwOTNnMUllckgwT2ZoN3BjL0Zwc0NJRlFBQWdOM2hGeVg5bGlTSEpPVUt0cUxwZ2xKNVc3bUN2ZE45QXdEZ2lYQ2FodnhPUTYwZVUyNkhvVktlNGpjbG5aZjBwenZkdjgwZ3NRSUFBTEREYk5zZWx2UTc1YVRLWXRyU3pXaGVxWHhCK1lKRVdnVUFzRmNaa3B5bTVIV2FPdHJxVktmUG9kTG40WmR0MjM3VE1JenhuZTdqdzVCWUFRQUEySGt2U1JxUnBLeFYwUFZJVGl2WndrNzNDUUNBSjg2V2xMV2tyR1hweW1KQnIvUjU1U21PWEJtUTlIS3BxTzJ1Um8wVkFBQ0FuZGN1eVNOSmtkTDBId0FBOXB1c1Zad0dXK0lzMVY3WjlVaXNBQUFBN0x5MmNtSWxtYmRsVVZNRkFMQVBXYmFVeWpkZllvV3BRQUFBQUR2UFc2NnZZaFZzRld3U0t3Q0EvU20vK3VPQ1E1SnZaM3V6T1l4WUFRQUFBQUFBMkNJU0t3QUFBQUFBQUZ2RVZDQUFBSUJkeG1ZcUVBQUFUWU1SS3dBQUFMdVViZHNOa3l5MDAwNDc3YlRUdmgvYW13VWpWZ0FBQUhhWjliNWMwazQ3N2JUVFR2dCthRzgySkZZQUFBQjJrZlYreWR2c3RyVFRUanZ0dE5QZXpPM05tR3doc1FJQUFMRExOT09YU2dBQTlpdHFyQUFBQUFBQUFHd1JpUlVBQUFBQUFJQXRZaW9RQUFEQUx0S3M4OHNCQU5pdkdMRUNBQUFBQUFCMmhXYjhjWUhFQ2dBQUFBQUF3Qll4RlFnQVVNZTI3VlpKUnlVTlN4cVNGTjdwUGdFYmlFc2FrelF1NmFaaEdOR2Q3dERqYXNaZjZ3QUEySzlJckFBQUttemJOaVc5THVuZmxaSXFnZEkvOTA3M0RkaEFycFJjU1VxYXNtMzd5NUsrYVJpR3RkTWRBd0FBZXg5VGdRQUFVakdwNHBEMDd5WDlyYVNQU1JxVTFFWlNCVTNBVlhxdERraDZzZlFhL3IzU2E3cHBWUmV4SlNZbUppWW0zbTl4TTJIRUNnQ2c3QmNsL1pZa2h5VGxDcmFpNllKU2VWdTVRdk45d0dIL2NKcUcvRTVEclI1VGJvZWgwdmViMzVSMFh0S2Y3blQvSHRYYUw1WEV4TVRFeE1UN0xXNDJKRllBQUxKdGUxalM3NVNUS29zcFN6ZGplU1Z6QlZtMkxmSXEyTTFNdzVERGtIeE9RMGZiWE9yME9WUjZMWC9adHUwM0RjTVkzK2srQWdDQXZZdkVDZ0JBa2w2U05DSkpHYXVnNjlHY2xqUEY4aFNHWVZSK1FTQW0zbzJ4VlNqSWtwUXJHTHF5bU5FcmZWNTVIS1pLVTROZUxoVzFiU3JOL0tzZEFBRDdEVFZXQUFDUzFDN0pJMG1SZEVHcFhLRnl4MjRZRGtwTXZOazRrN2NWU1ZkZXY4NVM3UlVBQUlBbmhzUUtBRUNsaTArUEpLVnlCZVdaKzRNbVpkbFNPazlpQlFBQVBEMU1CUUlBU0pLM1hGL0ZzcVVDMHhEUXhGYnpLbkpJOHUxb1o3YkFidElWRVFBQTJBN04rQmxJWWdVQVVJT0xPZ0FBQUdEem1Bb0VBQUQyRkJLREFBRGdhV0xFQ2dDZ0RoZW13TTdpUFFnQVFQTWdzUUlBcU1GVUlBQUFBR0R6bUFvRUFBRDJGQktEQUFEZ2FXTEVDZ0NnRGhlbXdNNWgxQmdBWUQ5cnhzOUFFaXNBQUFDN3pOb3ZsWVpoTlB5aVNUdnR0Tk5PTysxN3JiMFpNUlVJQUZDbitvT09tTGdaNDcxbXZYT2puWGJhYWFlZDl2M1F2dHN4WWdVQVVLUDhnYlliTG82SmliY1NOK3VYTWdBQTBKeElyQUFBNm5CaEN1d2Nra01BQURRWHBnSUJBQUFBQUlCZG9SbC9YR0RFQ2dDZ0JyK1dvOW54K2dVQUFFOFRpUlVBUUIwdVRJR2R4WHNRQUlEbXdWUWdBQUFBQUFDQUxXTEVDZ0NnRHIrV281bnR4ZGR2K1p3TXc2Q2RkdHBwcDUzMlBkM2VqSi9qSkZZQUFEV2E4Y01NMkVzMitsSkpPKzIwMDA0NzdmdWh2ZG1RV0FFQTFOa3JIM0lBQUFEQWswYU5GUUJBUTlXL21oTVROMlBjN0hiRGMwaE1URXhNVFB5MDQyWkVZZ1VBVUtQNncwMXJQdUNJaVpzbGJuWlA4dm5wQ1huMC9HRExodHVjNkE1cXFNWDcyTWRxODduMHFZUHRHbXIxYmx2L2cyNkhEbmY0MWU1M05kd202SGJJZU1oK2puWUY5RXhQY01kZW42YWtWMGZhZExEZHZ5dmVMOFRFeE1TN0xXNDJUQVVDQUFEWW94eUdJYmV6dGpCZ2Q5Q3R3eDErWFoxWmthM1ZMN0VGVzhya0MvSTRUWjN1QzJzc210U0RXT3F4anU5Mm11b0plVFM5a25tcy9WUnI4N3YwL0dDTExzK3NLSkxNMWR6bmR6bjAwMGU3bE14Wit0RllWTXZwZk4zakhZYWhvMTFCQmQwT2VSeW1QcHhhbGlUMWg3M3FDTGdlcVMvM0ZwT0taNjFpdjN3dXZUTFNwaDgvaU5iMWF5M1RsRWJhZkxJS3R1NUdrbzkwVEFEQTdrTmlCUUJRcDVsL01RQ2FuYjFtMU5qakdHcno2WldSdG9iM2ZlRmtUODN0U0RLbmI5eVkwMGlyVDZZaFBZaW01R3d3dHRtMnBYeGhjLzBybjhkMm5sUDFidGJ1TTVITjYvcGNYR2Y2dzNyaldMYyttbHpTamZsNHpUWjUyOVozYjgvcnMwZTdkYXc3S0Z2U2g1Tkw2Z3Q1ZEtRcjhFaDltVjNKYUNWVFRONEUzUTYxZUozNjFLRk8vZFBOZWNYU3hlU0t3elJrckhtY285UmdHS3Z4Mm5PMCtQOHdnSDJxR2IrSGtsZ0JBTlRZemdzZ0FEdHJham10Yjk2WXIyazcwTzdUMGE2Z3ZuVnp2aVpKa1M4VUpFbWpIWDVKMGljUGRUVGM1M3dpcTIvZm5HOTQzMjV3ZFhaRnN5c1p2WGF3WGVjR1d4VHdPSFIrWXFsbW0zakcwZy91THVxbmpuVEo1M0pJa2o2YVd0S0Y2YVYxOWxycmNFZEF6dzYwMUxROWlLVVVuRnJXMmY2d1BuMmtVOSsrT2ErVlRGNi9jTHBQVHJOQjlrVFNhTHRmbyszK3V2WlV6dExmWEo1NWhMTUdBT3drRWlzQUFHQlBJVEc0S3BNdnlHbGFDbnRYdi9JNVNoZjVib2RaTXhVb3NwelhRSXRYYlQ2WGx0SjUzYSthb3RMbWMybTR6YWRiQ3duTng0dlRlbDQvMWwyejMwWU1vM2lzcy8wdE90MFhmbWgvLytyQ2xHeEpBYmREejYxSlhKU1ZFeUhEclQ2MWJIRDhiMXlmMHd0RHJib3h0enBpeGVNMEZmWTR0WlRPYXlHUjFYZHV6MnNobnRYQmRyOUcydjM2M3UwRlZiOTYvRzZIUG5Xb1UrK1B4elFYWDUzT2xGL25OWFoxZGtWQmoxT0hPdng2ZnJCVjM3dXpvTXN6eXpLTjJzU0t3ekIwc2pla1NES25pYVg2NlZZNWk5Y3dBRFFURWlzQWdEcGNtQUk3YXp2Zmc4T3RQajA3MEZLWnZsTyt5UC80YUh2bHRta1VreHJuQmx1bFV2TGkydXl5eWpOK1hobHBWOWF5OWNGNHROSTJIODhvbWF1dllWSm15TkJBcVFDdWFVano4YXh5cFZFeDZ5bVV6dHRsR3VvTGV4dHVVODVSQkQxTytkMk91dnVkcHFGOHdWWXFaK25OdTRzMTkvV0hQWHBscEYxdjNsM1VlQ3lsdVZMdEY3ZlRWRy9Jb3hlR1d2WHVnMmhsK3hjR1c5WGlkY3J2TW12L0p1V3d3UWkvZDhjaWltZHl1akVYbDIzYnVqcXpVdGRIbDZPWVdJbW1zcm84dmJ6aGN3SUEyUDFJckFBQWFqQVZDTmg3OGdWYmYvblJwQ1RwUkU5SXp3MjA2UC83YUZLMnBFTWRBYjA4MHFabmVrTUt1aDI2TlIvWGthNmdodHY4dWg5SnltRWFHbXIxYVR5V1ZIVnBsUThtWWhzZTgzaDNxSkpZa2FSWUt2ZlF4NVJGVTdsS2Y5Y2FhdlhwRXdjN2RHVm1XWmNhSkNWKy9sU2ZqTVl6YjlaMWJYWkZYVUczRG5jR05MMmMxbmdzcGVGV253WmF2THE5a05DOVJ5Z3dhMHU2VWtxbWRBWGQ4cnZxa3o4T3MxaThKdWgyYXFUTjEzQS9jL0dzVWpucjBVNEVBTEFqU0t3QUFJQTloY1JnUGNOUVpRUkkyRlA4K3RjWDlzcVcxT0lycm9Rekg4OW8zT1BVZStNeHRmbmRPamZZcXVtbHRFNzJoZVZ5R0xvMW45ajA4WHd1aDg3MGg3V1F5S296NE5aaUlxdWozVUhkV1V3b2x0cDR4WnpINVhHYWltZldIMG16MXBHdW9MeE9VL0dNcGF4VlVMdmZyVmFmUzRjN2k0VnRNL21DVHZlRmxjcFp1cjJ3K2VkQWtwN3BDZGNrbDlicUNYblVFL0kwdk84N3QrWkpyQUJBa3lDeEFnQ293NFVwc0hPZXhLZ3hoMkhvRXdlTHhXakxoVlJmSzkwdVR3MmFXVTVyb3JTODhuc1BJbnI5ZUs4K2ViaFRIUUczYmkzRXRaRFkvSkxKTHd5MUttY1ZkR1ZtV1o4ODFLbXhhRksycEJlSFd2WE5HM09QZVRhcno4M2E1OGtvblYvV0tqUjhEbGViVnAvam8xMEJoYjB1V2FYaE9NZTZnNVh0cllLdFk5MUJPVXhEc1ZST3Qwb3JESzFkN2VpL2ZYWlFycXJsZmQ2NnU2aXhhRkx2UG9qSVZScWRjclE3cVBGb1VxbmM2blNvRnA5VFhxZERjL0ZNcFcrakhYNmQ3QTBybTI5OERnQ3cxelhqLy90SXJBQUFBT3hoc3l0cGZUQmg2OTVpUWg4NzBLRytGcThNU2QrL3M2QklJaXUvMjZHQkZsL044cjZSWkU3M0ZoTTYxRmxjZm5qc0VhYkNITzBLYXFqVnB4L2RqeWh2clNZUlBoaVA2dlhqUFRyVkYzNWlkVVhjcGZXaE0vbU5hN21zTlIvUDZGc2JKSHcrZTZ4YlRrZUR0YWRMYmkzRTVUUU5CZDFPOVZlTlVFbG1MVW1XV3J6RkVUQ0hPZ0s2UHJlaXF6UEx5bHEyVHZhR05Ob1IwSitkSDY5TXN5ci9OMnM5MmprQUFIWU9pUlVBd0laczI2NnM3RUU3N2MzUzN1eXF6K3R4NDRWRVZpNkhxWjk5cGxleFZFNVhwcGQxcWkrc2p4MW9sOHRoNnNiY2lxN05yc2kyaTl0N1hRNmRHMnpWd1k2QWtqbExQcWREbnpuYXJmdVJwRzR2eERXN25LNVVrRjE3ck02QVI4OFB0V2w2T2EyN2l3bjFWazF6V1Voa2RYY3hvVFA5TFZwTVpEVzFsR3JZNTRNZGZuVUdHaytQVWFsb3JTUU50SGpsZGRZbU81eWxVU090UHBkZUdtNnJIUGZPUW56ZDE4OW1udk5HMjFRN1B4NlZZUmdhYlBYVkpGWnMyNWJMWVdvcG5kTlhMMDNxK2FFMm5ld042MmhYU0YrL09xMjF2OG1XajVYT0Y1VEpXelh0Mi9WNklDWW1KbTZHdU5tUVdBRUExTEFiVEVOWWU1dDIybmR6KzNyYk5adnE4OWhxM0IzMDZPeEFxM3BDSGwyYlhkSDU4YWhPOUJhWFBmN3FwU2tkNmd6cVZGOVl4N3BEK3ViMVdSM3VLbzZxY0ppRzdpd2s5TjZEaUlJZXAxNGVhZGVCZHI4T3RQczF1WlRTZDIvTjF4M0w1M0xvRTRjNmxiTUtldnZlWXZIL0pXdk81OTJ4aUxxREhuMTh0RVAvY0cybXBoWktlVCs5SWE5R093SVBmWDdhL1c2MSs5ME43d3Q1bkFwMUZhZjBHRVpjZHhacS85OVdUaUlWYjZneURXZTk1N05helRaVnQyMTdkVWQyMVZTajF3NTJ5TzkyNnFPSm1INXdaMEZkUVkvNndsN0ZNL25LTkt4Q1lmVzV1akFaMDRYSitpSy8yL0Y2SUNZbUptNm11Sm1RV0FFQTFHbldEelZnTDdDM3FjYUthVWd2alJTWFZQN0hhek9hajJjcSs1ZWt2RlhROWRsbDNaNWZVVy9ZcStWMFZ2MHRYaTBrTXJvd0dkTnNhU25pYURLcmY3dzJvNTZRVjhkN1F2cG9JbGJYUDdmVDFHZU9kaXZnZHVpN3QrYVV6T1pyamxVK3A1eGw2NjI3QzNyOVJLOSsrbGlQdm5sOXBxN1E3TnYzRnZUTy9kcGxrcXNOdGZuMTJzRk9YWjVlMHFXcHBYVzNhL0c1OURQUDlNa3FORTRXVi9vbXFUdmswWmZPRGEyN0w0ZHBLSmJNMVNaUkd2eXRLbUZWNHViSzlMS2VIMnJUcDQ5MGFTNmUwZm54YUNWeDRqSU5GZXpWWmFZQkFNMkp4QW9BQU1BZVZMQ2xiOTJZbGNkaGFxRFZwNjVnY1hxTmFSaTZPTFZVR2JsU0Z2YTZkSGNob1p4VlVFZkFvNDRHMDNIZXZyZW8zSnJhSDA3VDBHZU85cWpGNTlMNWlXaWxBTzU2NXVNWnZUc1cwY3NqN1hyOVJLKytlVzFHSzFYSmxZY2xHc3BGWmd0MmNSbnA5WlIzWVcyd1RWa3lhK2xCTktFVFBXRk5MNmMxSDgvb1NGZFFWc0hXM2NYaVNrQ3A3TlpXNkpsZFNldnZyMDdyWUdkQXp3KzFxOTN2cmlTNWZHNkgwbmxXL2dHQWFzMzRBeCtKRlFCQWplMzZ0UnpZS2J4K1Y2Vnpsam9DYnAwZGFOMXdPNGRoeURBMlRsUkkwb05vc2lheDRuYWErc2tqM2NXVmcrYmp1ckxKb3JRMzUxYmtkenQwdXE5RmJ6elRwemR2ejJ0bUpiM0pzOW9jUjJuMW80ZU5Cdm1ubTdPeTdXSmk2VVJQV0hjWDRycTdtTkJBcTArNWZLRXl1c1NRZExBejhFaUZmRS8yaGVWMk9DcTNIMFNUQ3JpZGVtNndXUCtseGVkU05sK28zSzRXUzJWMWIvSFJsbmNHQU93TUVpc0FnRHBjbU81TmJYNjNsbEs1SFpsMllFaDFoVHF4dnUxOEQwNUVrL3JUOThjMjNPYlYwVTRkNmd3OGRMdHFBYmREbnpuWWxPUnBBQUFnQUVsRVFWVGVxeGF2UytPeHBONGRXNVJqVGMzQjhtM1RVTjE5RnlhaThqaE1IZTBPNlRQSGUzUmhNcWFMRFdxTDFHczhEV2V0OHJMU3VhcWxsKzJxdVRybE9GRWFMWE9zT3lTVlJ0VFl0bDJjemxQMUdOTTA5UEhSVGdWY01XV3QwaWlUdFZPQjF2VHRXSGRJQWZmR1g3ZDlMb2RPOVlYcjJzY2lTZDFkaUcvaStRQUE3RFFTS3dDQUorcGdaMUJEclg1ZG1WblNRbW40KzM3U0UvSnFvTldubTNNcmRiVWtxaDN0RGlua2NlclcvSXFXMCt0dnQxVmVwNmszVHZRcFh5am9ieTVPS0djOXZUUkgwT1BVcDQvMjZPcjBrdTZzdVZCME8weDk3bVNmYnMvSGRXVjYvWG9aemNDMjdTNUpuNVBra3ZRMXd6Qm1kN3BQYXcyMCtGU1FOTDFVUDEzSGtLR1R2ZlVYK0dXM0YrS1ZaWXc5VGxPZk85a3Z2OHVoQjlHa3ZuOTdUaWQ3VzNSdXFIN2toU1E5TjloV055cmpvNG1vM3JtL3FGVE8wdG1CVnAzc0RlditZbnpiWHY5OTRlTHFQTXZwM0VPM0RYdGRPdDRUVmlTWnJkbmVyRW9HbFZjZ1N1VXNiYkR5Y28ydlg1bFdPdGQ0cXMrbmpuUnJ1TTJ2YjkrWTFWU0R2d2NBb0htUVdBRUExTmp1cVVCdFBwZEcydjI2dHhpdjdOY3dpbE1QSHBWVnFGMWw1SVhoZGgzcldmOUM4RkZjbUlqcWN1bkMzdWR5NkdSZnl5TTkvc1B4cUZSS0lxVHpWdVVDdEN2bzFxbStGazNHa2xyWjRBTHZaRytMUWw2bjVsYlNXa3F0djUzYlljcmpNdVZ6T3VSMU9lUnpPZVJ6TytWM08vVFJSRlRKZGVwQW5CdHFrOHRoNk1yMHNyTDVRc050TnFzMzdHMVlmMk90T3d0eHBYT1dVdG04ak5Lb2lFUW1wK25sMVNrZnJ4M3FWSXZYdGEydnV4MGNjZlU1U2YrWEpLK2tsMjNiL2w4Tnc5aFYyYUp6UTIzS0ZlekdpUlZET3R0Z1NrclpSQ3hWZVYxbjhnVmRtVnBTVjhpak4yL1B5NVkwdDVLdVc4MG01SEhxWUdkUTAwc3B6YTFKck02V3B2NWNtSXdwbnNsck9aM2JjbExsalJOOWtpR2xzbm5sTEZzK2wwTURyVDVsOGdWTkwyMDh4V2kwSTZDWFJqcmtOQTI5TzdaYU5EZWR0OVFiOXVwTWY2dXlWa0ZEclQ1SlVqU1pVV2Z3NGEvL1E1MUJQVGZVcHIvNmNMeW0zWkQwNGtpN2h0djhrcVJQSHU3U3hha2xYWnRaMGliS3dRQUFkaUVTS3dDQXArNUVUMWd2am5RODh1UGV2cnVnVy9Ncmxkc08wNURUTkRRV1NWUXUrQjVWME9OVWY0dFBadFZQMHg2bitjaUpsWXVUTVlXOFRuMysxSUErbklodWNrcERVWGZJbzVEWHFVUTJyL0ZvVW1jR1d0WHVkOHZsTU9WMm1ISTdUWG1jRHJtZHBqWktSMDNHVWhxTDFOZGtHR2tQNkhCWGNackRxZjVXbmVyZnVONUd0VmdxcTY5Zm5xcHBHMjRMMUJVK2JXUm1PYVYwemxLK1lPdTdOMmYxK1ZNRCt2VFJIdjM5bFNuRlVqbWQ3bS9SWUt0Zjl4WVRUVDlhcFdSVVV2bUYvZXVTTXJadC80NWhHSTlVS09PSjF6bXlHeVdmYkJWc1czL3kzdjFONyticXpKSTBzM3A3ZGlWZFNaYVU5WVY5T3RnWjFPUlNhc08vOGUycTkvVkR1MjlYeDhVYnlXeGVCem9Da2xZVEhpdVp2SDUwZDE2Wm11S3dkbVVmdzIxK1BUdllwbGFmUy9tQ3JlL2RtdFZzVmRMdjhsUk03ZjV1UFR0WWZML2tMRnVYcDVjMEg4OVVFb3YybXVmU1hScktjbTZvVFVHUFV5dVpmTTM5SFFHM1hqblFxYzZnUnd1SmpDNU54blJ1dUYzUEQ3WHBXSGRJNThjajFGVUJnQ1pFWWdVQVVPZEpYTlJWWHl3bXN2bktxaGhsUVk5VFBwZEQ4VXhlcVhXR3pxZHl0UmNwNWVFckZ5ZGpXa3hzYlpyUmNKdGYvUzIrbXY1RmsxbjkwVHQzSlVrdkhlalFpZDRXZmVXajhjcUlrNDZnUjU4L05hQ0xrekY5T0I2cGRDVm9PK3ZPdGR6ZGpTNldqM1lYa3hSWHA1ZFVzRzIxZUYwYWFROVU3aS9ZVXRheWxNMFg1SEdhV2s3bk5MdWNWanB2S1owci9rdmxMRVdTMmJwamhMeE9mZXhnWjZXUDl4YmlENit4WWtpSE9rTnltb1lLRFphcWZXOXNRUjg4S1A2eS8vblRnM0k3VEgzbG93ZVYrNC8zdHVpRjRmYWFpODZsVkZadjNwN1ZvYTZRMGpsTHRtM0w1VEExczV6V203ZG50WE9EVEo2b2Z5V3B6YmJ0M3pZTVkyb1QyMk9Mdm45N1RqKzRMVGtkaHB5bUthdGdLMnR0bkd4TjV5eUZ2UzdkV1lqci9IaWticlRYekhKYWYzbitRU1daV2YwU2JmRzVKR20xMWtySmFFZnhmUnYwT0hWOWRsa2ZQSWpJTktTQlZyK085WVExMEZJYzlYSjNJYTUzN2k4b1o5a2FqeVgxVEcrTHpnNjA2U2NPZCt1WjNvemVlN0NvdVpYOU4zVVNBTlNrdGY1SXJBQUFHbHFkdG1NOGNtd2F4ZUh1aG1GVUxrb2NwbEVwWGprV1NlaGVxZFpHK2JFL2QzcFFQcGREMzdwV0hNMndtV09WbWFXcFJWdnBjL1dNcE9MdFlydGQyV2IxdmtLalpNa0dYd0NLOTY4K3Buci81VDc0WFE2TmRnU1Z6UmQwZldaSnRtM3IvUWVMK21naW9teStvSHpCcnF6Q2NxS3ZSYThjNk5TRFNFTHZQNGc4OUJ6OWJxYytlNkpmTG9lcGlWaFNnNjErR1liMG83c0w2ejdXa0szWERuWExhUnJLNUF0NjgvWmMzZXZCS3RpeVpGZisxcFp0SzErVmdDa1VWZ3Q0dHZuZCtxbGp2VFhQeTgrZUdxakVocVJmZUhhNGN2dXZQM3hRZVo2Mzh0cmJoYXRhL1pLa2xHM2J2L1dvMDRJZTV6MVlqb2ZiQS9LNWlxdlNHSkk4VG9lY1pyR29hdmxaTWlTMWVGMHlaTlMxTjRwVE9Vc1BTaU9qSHZxM1dGUE05WEhPWmUzZmQrMCtiVWs1UzhybTh4czhkdlc1blZsTzZTOCtHS3VNYU5ub09UelFFVkRPS2g3UDczWnFzTTJ2VEw2Z1dDbVpXZDdlS3RoSzV3djZ3YTFpM1pUWERuVnB1QzBnZDZrK3kreEtXaDlOUkRXem5LNTZuUnE2UEJYVG5ma1Z2VHphcVFQdEFYM3VtWDU5OStac1pRVGFkanh2eE1URXhNMFVOeHNTS3dDQUd2YmFWUzYyRUgvMm1RSDFsZ3BIbHYzRTRXN3BjTGNrNloxN0M3bzJzMVRadmlQZ1VXZlFvL2w0UnJGU2ZaRk5IYXQwMFZaOW9mNjQ2bzVsUFB4OEh4WnZ0UCtUL1MweWplSzBpdkpTdDRuMWl0eFc3ZkpoeC9VNlRYMzJSSjlDSHFkK2ZIOUIxNmFYOVBvei9UcmNGWkloNmMwN2MzWFRHUHd1aHo1MXRFZmRJYTlTT1V2ZnZEcFZWL2pUN1RCMHBIdDFtcFRINlpBdHUyYnFWRS9wYjMrNEs2UzVsYlNtbG1xWHArME9lZFhxYyt0QkpLRjB2dllYLzhKanZ2WjJpM3pCbG1sSXBtRTRKZjFhYVZyUXY5M3N0S0RIZlErV25lcHJVWGVvOXIwb1NhK01kalk4N25ydDFXYVcwNVhFeXVPKy9yY2FQODQrcTFWUEUxcHYrM3lob05HT1lPVjJ3WllXRXhtOWQzK3g4cDR0Yi8vV25UbVpobEVaZGJlVXlzbHF0WFY5WmxtM0YxWWFGdkF1UHphVnMvUzltN01hYVBYcFFIdXdabHJmZGoxdnhNVEV4TTBTTnhzU0t3Q0FiVGNXaVN1YUxGNUE5SVI4YWcrNE5SbExWaTdTSThuYWk0dHlBZHBiYzh0Yk90NnR1UlVsczFzcmV0bmljK2xBMVVXVElWVitYWllrbDFtTTNVNkhQS1dSSStYN0hhWWhUeW5leW5jQm44dWhZejNGaE1Uczh2YXRDaEwwT1BYNk0vMEtlMTI2T3JPa3E2WGFGdCsrUHEwM1R2YnJVRmRJTFQ2M3ZuZHpSaXZscFdaTGRXOWNEbE9SWkZiZnVUNWR1YSsyejg2RzlYRWF0VDNUMTZKMDN0SVA3OHpYdEw4eTJxbFduMXNmVFVTM1BJVnJ0N3UzWEh6dWpyUzZ5azMvaTZTV1VuTGxxVTBMK3Zzck96c0RhWG9wcGY5Y21sYTNYY1lpaVMzdjgvYjh5aVBWYzFHcGRsSDVlS2FoRFF2TXJxMzFkR2txcGt0VG02KzNWRDdlWkl4VmdnQ2dtWkJZQVFEVWVkeGZESzVVWFVpOGRLQlQ3UUczYnN3dTYvNWl2RzVicjlPaFExMGhaYTJDN3N5dmJPblkxNlpqV3FpNlFQZTdIZnIwc1Q3ZFg0elg5RVdsaS8zUnpwQytmM05HOFV4ZWJvZXBTNU14SmJJNTJiYXRzTStsZi83Y1NOMHh2bkJtc0s2dHVoRHNVaXFuNzk4c1Z2SzBxMGY5bFAvVFlJckt1ZUYyT1V0RmN4dmR2OVptZjlWNWRyQk5ZYTlMMTJhVzlNN2QxYVJHenJMMTk1Y245Y2tqUFRyUUVkUVhueDNXOVprbDliWDYxZTUzeXk3VmVYbnYvb0tzZGZZZlRXYjBYOTY1STVXU1VML3l5aUZOTDZYMDdXdXJGL0FuK2xyMTRraUh2bjU1UW5NcjZmV1RUcnR2MnM2MlNlVnRYWXZtWkJXazQrMlY1TXFYSktVM095Mm8wWE96M2pCcDJwOU9lMEc3cXorMDAwNDc3WHV4dlJtL0c1QllBUURVMk13Ri9xUHViNlA5UGxkS0xydy9GbEUyMzdobzdVUDNyZHA5T3d4RFBTR3ZGdVBwdW1PR1BDNzFoTHh5bXNVUDhremUwdHpLNnEvRHFXeGU3NDB0Vkc2ZjZHMlYzKzNVQnc5VzJ3SnVwNTdwYTlYMFVrb1RzZUp3L1V6T1V2VmkwTlY5VXptcTZrdDd3SzBqM2VHcTdUZi9SZUpoZjZNZjNwN1RmRHl0YXcxV1ljbGJ0dDY1T3krZnk2bWVzRmNuUzRraFc5SVBiOC9xeHV6RFJ3M2xyT0t4UGFWVmloS1pYS1VPakNSWmhVTHBXSVZLdlpXMS9WZUR2OXRla3l0SUh5MWs1WFpJQjhMTzZtbEI2WTFXQzlybzcwczc3YlRUVGp2dCs2RzkyWkJZQVFEc21GYWZXOGQ3V3BUT1dib3lGZDN5Zm14YitwV1hEOGxoMWk1R2ZMeTNWVWQ3YXBkTk5rdlZhbi8rN0hETktoL1haMkw2OGIwRlpmSUZYWnlJbHJhVnpnNjJLNXJNVk5va3FUUG8wVE45clpwZFR0VzBkd1E4eWhmc2hzbUVhb2FrMXc3M3lDaE5IZkJVVFQzYURwWnQxeVJWUEU1VDNTR2YrbHA4Nm0vMXJ5NFZLMmxoSmEwV3YxdHVoNm5YRHZmbzlFQzdKcUlKelN5bk5MZVMzbkNLbGQ5ZC9CcVJ5cTZmRUhNN1RMMTRvTFp1UjArNHVETEsyY0YycGF0V2dJcWxzblVqakxaaU4zMUp5OXZTaC9NNVdYYk50S0IvSmFuMWFVOExBZ0FBVHdhSkZRQkFuU2R6WVdxcksralJ3YzZRcHBkU0dvdkU5ZkpvbHd4RGltZnllbmFvZmNOSFJ4SVozVm1uTm9KdDI3bzl2MXhKbXJnZHBnNTFoYlNVeW1wbVRlMlNuckJYN1g2UHhpTHhtbm9JYzh2MW8xdU85YmJLN1RBMXRoaXZ1Vys5ZUNHZTFuOSsrMWJOUG95cTdjcmJuaDFxVjFmUXEvbVZ0QmJpYVozb2E2Mk0zbkFZUnMxS1JUWDdLcldieHVvS1MydDVYQTcxaEh4cTlidlY1aThXQlE1NUt4ZjB5bG5GMVZBVzR4bmRtRmxTSkptUmFSZ2FhZzlvdUQyZ2dkYUFUdmEzVmtheVpLM2l5aWZKYkY3eFRFN3YzVi9ReTZOZGVxYXZ0YkxQTTROdE9qUFlWdGNYMjdibE5BMGQ3MjJwdTA5U1RXMGJTWnFLSlhWNWN1c0p0ckkxQ2JZdjJMWTk5Tmc3M1p6bkdqV21MRnZuNTdPeUpSMXRyWmtXbENsTkM2ckxKdTJtNUJBQUFOZ1lpUlVBUUkzdG5ncmtkaFJIWTN6eWFGK2xua2d5bTlmcGdUWU50dm1sMGdpUXpxQm53LzNjbVYvUjdUWEZiY3VYendYYjF0dTNaeXZ0WWE5TGg3cENtb29sOWZhZDJackh2SHF3VysxK2o4NlBMU2lheks1N3ZJNkFSeStOZGlsckZYUmxLcm9tbVZMK2IvMXo1VEFORlFyRkNVQ21ZYWkvcFhpT3VYeWhramg1YnFoREJkdlc5Mi9PNkVRNVFWSGExMCtlNk5mSW1vVERXdFdKajdYT2p5M283SENISEtVc1REeVQxNzJGRmMydHBEVzduTkxjU2tySGUxcjEycEVlcGJKNUxTYlNzbXhiOXhkV2RIK2htTGdLZXB6cURIclZHZlNxTGVCUjJPdlNZRnRBUDd3OXE3eFYwSVBGdU5JNVMwUHRBWFVGdmJveUZhMUpVbldIdkJwc0M4aTJwWGdtcHo5ODYyYnQzK0JRdDA3MHRlcHZMenpRd2txNjBsNlF2YVVpd0d1MSt0elZOOCtWL2owMXRtMXI3V25rQ3RMNXVheWNSczIwb1AreHRCVHo3enpOL2dFQWdPMUZZZ1VBc08wRzJ3STYwQkhVZ1k2UWZHNkhWQnB0TWJZWTE1MzVaYVZ6bGo1M2FuVVF3ZGN1am10K3BmRXFHRUd2Uy8vTjg2TU43M09Xa2piV1E2YmVQS3J1a0Zkdm5CcVMwelQwN1d2VE5kTlZIdVpUeC9wMHNETWt5N1pscWpqNkpKTXZWRlpKc3V6aWlKR3h4ZFdWazZvdEpqS1Y4MW9yNkhHcXhlZFdQSlBYVXFweFVtZ2hrZEUvWEpwUXdiWVZTV1JxYXArVUJUekZqLytWVEs3QkhvckptSGdtM3JEWXNDU05SeE1hanlZMDNCNVFPbWZwN1R0ek5mZTMrdDNxRHZtMGtzNVd6cmxhK2M5bEZleDFpK1ErRHRjNno5L1RZdG5TU3JiK3ZQSzI5T0ZDVGdWSmgxdHFwZ1cxU1pwNTJ2MEVBQURiZzhRS0FLRE80NDVZK2NuamZmSTRIYklscGZPV3ZFNkh2bmQ5U25mbVZ4VHl1dlNGWjBkS1U0QnlDbnBjeWx0V3d3U0FTaU05U3IycTYxZjVBdnJjY0VmTjQ4dnQvYTArdlhhNHArWXg1Zm9lencxMzFoWExqYVd5dWpRUlVTS1RWelp2NmIxN2M3bzdYMS9NTlo3TzZwMjdjOHBaQmZXRXZKcGJTYXRRNnR0VUxLRndhZXBOd1paVzBsbGRuSWpVOU8rSHQyY1VxNHlXcVMzdSsvNzkrYnJqbFozc2I5UEhEL2ZvN3Z5eTNyazd0KzUyS2lXM1BuYW91K0Y5M2FYbjRFaDNXQU90L2czM003K1NibGovSmxBYTFYSnJicm51N3hKTlpCVGRjQm5salFzYWI2ZnhlRjRUOFVjcml2eTRsck1GUmRPTlg4K3B2SzBQNXJLeUN0S3h0a3B5NVpja1hTemZlQnJQQ3dBQXUxVXpmZ2FTV0FFQWJMdmJjOHRhU2VkMGUyNVpad2JiZFdhd1hRVmJDdnRjK3Jrekl3cTRuYm8wRVpFTVE2Y0g2bXR6YkZZNWdYS2dNeVNWcGdZNVRFTUYyMWErWUN2a0xkWVpzZGVNYXNrWDdJYlRiYWFYa3JvMEVWRThrOU5mdm45MzNaRXdxWnlsaXhNUnZYRnFVSjg0MHFzLy9mRWR4VXVqUDY1T3hYVDFJUVZZWXh0TVFkb3ViWDUzWGVIZXRRYmJBZy9kajJFWURSTXJ4M3FMVTVFT2RBVDFxNjhlYWZqWUMrT0x1amdSMlhTZm40Um91cUE3UytzWDROMEp1WUwwNFh4V0xyTm1XdEJUbmE0RUFBQzJENGtWQUVBZDI3WmxsR3AwYkNYK1lhbmVTZlV2RGk2SFdVeXFlSnk2TTcrc0g5MmQwNnVIZWpaMTNQVzJhZkc1Wk5tMi92Q3RHN0p0VzROdEFmM3NtV0c5ZTIrK2NrSC9zMmVHMWR2aTAxYy91cStGbFhUZC9qdUNIdVh5QlMybmMzWDdmL1ZRZDNYNTJicTR6VitzQy9QOFNLZXlWcUhoTnBJVVRhUjFmV2FwNFRtcWF1dUhQdjlybG5QZTZHOXhaU3FxcTlOUkdWcDlyQ0ZEQVk5THYvVGlRY1dTV1gzbC9MMUtlL1Uya3RUYjR0UFBuQjVXTm0vVjdkL2xNSFd5djYzeWQzMFFXUzZ0SHJSYVBQaFliNHRjRGxNL2MzcEl2UzIxbzJMS1JZYS84T3hJM2QvM2U5ZW5kTGRVNitWeFhvZTdYWG0xb0RYVGdpU3BVb3NJQUFBMEJ4SXJBSUFhNVl2OXpheUNzNm00bEF6SVdaYStmVzFTUjN0YTlPYXQ2VktSMHRLeE5qeHUvWDdMcTgwRVBTNHRwM09yN1EzTzQ2MWIwL3JuengvVVowNE02RzgrdkYrcGx4TDJ1ZlRpZ1c0ZDdnNXJNcGJRMXk0OHFIbXNhUmc2UGJEeFNrVmx4OVpaOWFic1FTU3VhOU9ybzFqV0crSzZtZWRUVmMvcFJ0dGI5dXJXMVk4ODNCMldKTjFiV0ttYW5sUzdqU1E1emVKb29FenArYXJlLzZtQmR2bGNqc3BVcm9zVEVjMVZyYjRVOXJrcXo4bjBVbEtwWE8ySWtlNlFUeTArdDZaaUNXWFdUTWVLWjNMYjhOcHJqaUhFS2FzNExTaHZTY2ZiVjVNckxUNTNVdzZEQmdCZ3Z5S3hBZ0NvczYwWGRaVVZkS1RwV0VMVHNVU0QrOWF2S2JHYVRLbnRWMXZBSzBsYVNtYnJrakxWKzRzbU12ckJqU245NUlrQi9kelpFWDMveHBSTzlMZnBhRStyVEtNNExhZTRHazd0aWpTWm5LVS9lUFA2aHFmMitzbEJEYlVIOVJmdjNsbTNFT3ptejI4VGRUWHMxZjl1NVc4VTlybEwwN0pzWFo1YzNIQWZIbWV4NkhBNlo5VnNGL0s2aWlOMDhnVmRuWXJxcGRIdXVyNVhyNXIwUVlPYU1hOGQ2VlhMUUx2ZXV6ZW4rYXBWZ2ZhamdpMVpwUUsvanFyUk51WFJOK1huOVduR1I3cGJOTlFlMEh2MzV4WFA1RGYxV0xOMER0WHRRYTlMUjd2RE92OWdjZDNIQmoydXlqUzY3ZXIvYzhNZEtoUnNYWmlJTkUyZmlZbUppWWxYNDJaRVlnVUEwSlJHUzNWVnBwY1NEOTMyNXV5U2ZHNm5YajNVb3krZUc1VXQ2ZjdDaWk1UFJqUVpYZi94K1hVSzZwYVZTN0RrQzRXSGJydlRQRTZIM2pnMUpKZkQxUHYzNTVYSWJGeDN4T3NxSjFacXQ4dGJ4V1dqUHhwZlVEYS91ODk1dC9NNURKM3RjdFZOQllxVlZvc3FmOGw4M1BoNGFWcldXcEZFUmhPbDEzLzE5aWY3VzlVVzhPZ0hONmMzdGYvRFhTRzlQTnF0djdzNHBxWFVhb0x4VkgrYlRnKzBLV3NWZEhreVd2Zlk1MGM2ZFhxZ1RkKzdNYTM3aS9GMTkrODBEWVc5Ym9WOWJvVzlMaVd6K2JxaXlkWHgwWjRXV2FYRXlrNzFtWmlZbUpoNDYzSDE3V1pCWWdVQVVHTzdQOURLZTJxMDMvS1VsbWY2MmhvV2s1VWt0OE94dW5YVjR3OTJGYWUwakZkZjNGVDl0OXdXOXJvMDJoWFcxY21Ja3BtY1BuVjhRQTdUa05NMFZDZzg3cm5hNjU3Ym8rL3E0ZnNvMzIrditSTHlNQzArdHo1M2VsaHRBWThtSW5GOWNIOU9EM3Q0aTg4dFNWcEoxMDdOU1dieit0R2RXVjJianVwRVg3SE9pc013NUtpcUMrS3MrckZwbzM0K3FTOVB6ZkI5ekdGSVp6cGRPaGl1L3lxVzMrYmx3NThmNlpSS2Y3dXlGcDliZCtkWE5CbEwxSXlVYWZHNTFSWHk2dTU4c2M1Tm8zb3ZsbDA3dWl1V3lzcmpNdlg2eVVIOXpZZGpwWHBEMG52MzV6WGNIdFJMQjdvMEVVM1VGRzArMEJHc3JPYTFkclRYeHc1MXF6UG9sYy90bE4vdHJPdERPYkdpVW8yZjlWWVUyOGgyOTFtU251bHIxZW5CelUwZjNFZzhrOVBYTDQ0LzluNEFBRThQaVJVQVFKM0h2ZGcxcWhJcTdZRmlnZGRjM3FyZmIrbm04YjdXVFhScXRWOUhlbHJVNG5Ock1aN1c3SEt5c2ttNUtHclk1OVlMQjdwMHNDdXNqbUJ4eXRETm1aaHV6TVEwdTV6U3A0NzNhNmc5cUtIMm9GYlNPWTB0RkM4d0kvRzByRUpCTDR6MnJOT0pXdVY5djNxNHQycFo2UFhGa2htZEg2dWRHck9hQ3lvbUdRYmJBdnJDYzZNYjd1ZlpvUTQ5TzlUUjhMNC8rTUhWeWtnUzB6QjBacWhETDQ1Mmw0ck14dldOU3cvV1hlMm9yTlh2MGNIdXNBcTJyZG1sUk4zZjdkTEVZcm4za3FTZmYrNUF3LzJzbHppcHpvTTk2VitsV2p5bVJrSlA5K3ZPY3JhZ3BXeEI2ejNORGtONnRzdXRJNjJWa1NxV3BDdVN6cFFidHZ0NXVUNGQwM3RWMDdMKzJYTUhKTms2TzlpdUZ3OTAxVzEvc0N1a2cxMmhodnQ2NSs1Y3pXcFBjOHNwL2VqT25ENSt1RWMvZGFKZi8zQnBYTGFrdkdYcnpWdlQrdnlaWVgzNldKKytjdjYrSktuTjc5R25qdldwWUV2ZnVqcXBoVFhUd1V6RFVOam5WaXFiMTFJcXE0NkFSM2ZtbC9WZ01hNlZkSzZTN0R2YTA2S1hEM2JyVzFjbU5GTlY0NmRvNDZUZGR2ZFprcHdPUTM3MzQ3M1duS1ZWelpyeDExb0EyTTlJckFBQXR0MlhYam1pb0tkNDBlaHltQ3JZdGhiaTY5ZlMrT3YzNzJpMjdzS29LT1IxNlZjL2RxeW03Y1hSYmtuU3hmSEZtdmFCMHZMQkowdEZaMjFibW9vbGRHZHV1VkswTnBiTTZHL08zOU5nZTFEUERuZHFxQzJvVTRQdE9qWFlycm5sbEg1d2M2cXlsUEJtMkxaMHNETzhxVzBuWTRtNnhNcGE2WnhWbVo2eEZZV0NMYS9Mb2VOOWJUbzcxS21BeDZtQ0xiMS9mMDd2M2FzZHFlSjFPZlF2WHp1dVZOWlNKbThwWnhWa0dGSm4wQ3ZUTUhSaGZIRlRveWN1VFN4cUpiMzZDNzdYNWRDNWtmcUw5WjB3RW5JKzljUkt2bURyblptTTdxOVlkZmY1bkliT2R0Wk4vL2x6U1RQVmlaV25aVHlTcUx3M3VrTStIZXR0MFhnMG9mc0xLM0k3VEwxMHNGdFRzYVR1emk5WEh0UG92WHBsS3FyQnRvRG1WbXJ2bTRvbDllNjllWTFINDVVMmgya29YN0QxMXEycGhxLzFOMi9ONk0xYk01S2s0ZmFnM2pnMXFBZUw4Y29vbGJLNTVaVHlWa0dmUHp1c04yL082TWJzMGlPZCszYjJXWkl1akVkMFlYenJ5NHY3WEE3OTZxdEhWTmptRVVzQWdDZVB4QW9Bb003ai9sbzZFMHRxdERSVlp6bVYxdm14ZVNVYURKMWZYZDFtL1dNMm12N3k0enV6T25lZ1MxZW5haTlpbGxQRllmdFRzWVJ1VE1kMGQzNnBjdEc0MXZqaWlzWVhWK1IzT3pYU0dWSi9hMER2M3AzVlNqcW4vL0NkUzQ5MS9vK205dnptVjFMNjZ2bTdqN1hIangvcHF5U1g3czR2NjhkM1poUkpaT3EyUzJYemlxZHpDbm5kQ25pS1h3bHNXMXBPWjNWdEtxSVB4eFllTXBXbitOOGIwN0dha1VNdFBuY2xzZEw0OGRzNGhhcUJiTDd4My94cGNSaFN5RzJXQnFMVXRwL3RxSnYrOHdlU2ZsdlN2MzdhL1pTa2hYaGFDL0cwUEU1VHp3MTNLSjJ6OU4zclU1WDNUY2pyMXJIZUZ2M296bXpkYTJpMHMzWlVTNzVncXozZzBVK2U2Szg3VGtmUVUzdmNsYlNHTzRJYXJwb0NPTFlZMSswMXlaT054RkpaZmZXak1YM3U5SkErZWF4UGZvOVRIejVZM1BBeFQ2dlBYcGREbVp6MVNPdFRsUXMyRmhpdEFnQk5oOFFLQUtER2Rsem9mdWZhaEhUdDRkdTlkWE5hYjkyYzNuQ2JsWFJPdi85UHRZbU8yM05MR28vRTY3YTlOTEdveVdoQ2tjVG1WNXBKWnZPNk5oWFZ0YW5vSnJiZWZqKzRNYVVmM0pqYTFuMitkWE5LeVd4ZU42YWpXa3BsTjl6Mmo5KytJWldtYjVXcjhtLzJGWEJ6SnFiSmFMenVHRXVwYk4zZnJOcVRPT2RxMFVTNmt0aVRkTGswemVacE9DbnBsR0VZV2x1WnBEejk1M0R0OUo4L2wvVGJobUZFbjN6aFBsdU5sdFcyUzB1WHYzRnFTQUdQUzkrNFBLNVVWUzJXSDkrYjFVQ2JYejl6ZWtoL2QyR3NwdVpJZThDalExM2hiYWtKNHpRTnhUTTUzWm90OXFmOEJKWnI3cHFHVVlsbHI5YWhTV1J5K3J1UDd1dnpaMGMwMkJiUVJ3OFdWcyt3d1hQNHBQcGN6VFNrbnowekxJL1QxT1hKcUs1T1JUZFZCNmI4bXJFZXUvWVRBT0JwSTdFQ0FLalRERi9xMTY1V1U3WVlienlsYUQvSldiWitmR2Zta1I1ajY5R3J2cVp6K1hYL0RqdHB6VVh6WHhtRzhiOC9qZVBhdHYxbFNhZld0dnNjaHM1MHVxcHJxa2pTbjBuNnQ0WmhQSldNM25QRG5YcHV1TE9tTFpiTXl1TjA2SE9uaDlRVDl1bmRlL09hakNYa2RLeW1oUXEyclc5Zm5kVFBQVHVpTDU0YjFROXZ6ZWptbWlrM1g3ODRwcG1scmIvdnVrSmUvY0s1MWJwQ1gzcjVzQUpyYXBWODhsaWZQbm1zcjlqdlZGWi84ZTZkeW4yWmZFRmZ1ekJXNnUvbWpybmRmYTVtbW9iR0ZsWjBhcUJkcnh6czFybVJUbDJianVyaWVLU21nSEQ5NDRyL2ZWZ05KQURZNjVyaGUraGFKRllBQUEyVlA5VEtveGlJaVpzbDNrMWZ5TXFyL3h4cXFaLys4N1NTS3BKMGEyNUpOMmFXOU1yQmJ1V3NnajRZVzFEWTY5SXZ2akNxZ01lbDhXaENMNDEyNmFYUnhyVnhyazVITmRRVzFLZVA5K3YwWUx1K2N2N2VFK3ZycFltSTNNNWlscUcveGEvZUZyL3VMNjVVcGlLbHM1WU9kWWZWRS9icFIzZG1aZHZGNU1wdWtiZHN2WGQvWGgrTkwrclVRTHZPRExicjdHQ0hUZyswNjhiTWtqNThzRkJUazZqTVlSVFAyZHBGcjE4QXdPYVFXQUVBMUZoN1lVcE0zSXp4YnVBd3BETWRycldyLy96WlpwSXEyM2t1Zi96MlRka3FMcEdjR2VwUUptOXBJaExYMGQ0V09VeFRYL3RvVExGVVJ2MnRnWFgzTWJlYzBqdDNadlhxb1I3TkxxZFVLTmlLcDdPYVcwNHBrN1BrZFpyNkYydUtURC9NL0VwS1h6bC9UOW04cGJubGxGWlN4ZFYrcXFmemZMRTBLdVRPM0xKdVZZMlUrY1RSUHAzc2IxTzczNk52WHBsUXBycXVUbWs1NkViUDRaUHFjeVBadktYelkvTzZPTEdvczRNZE9qdmNvUk45clRyU0hkWWYvK2hXYlo5TFU0Z2t5YklLdSs2MURBRFlHSWtWQUFDQWJlWnpHbnFoMjcyajAzOGt5ZTkyNm9VRFhmcm93WUtXMTR5U3VEbXpwTHR6eTVXcFU3YzJzYXJPOTIrczFrUzZOaDNUdGVtWUpNbnRNSFZ6TnZiUXg3c2NwZzUwaGl0SkJKV21KRFVhQVJQMnVkVVQ5a2txcmxRMTFCN1VEMjVNS1YrdzllYk5hU1V6ZWIwNDJxVmZlSDVVWDdzdzFuQVV5RnBQdXMrTjVLMkNQaGliMStYSmlKNGI2VlF1WDZoTHFxaHF1YjFEbWQ0QUFBNnhTVVJCVkhoR3JBQkE4eUd4QWdDb3c2K2x3T01aQ1RubE5HdWFIbm42ejNaTWovSzZISHFtdjAwM1ptSmFUdWRxeTlmYXRnNTN0K3IwWVBzam5kczNMbzlYQ2hhWGo1WEpGMWNUMnFnL1IzdGE5TXJoWHBsR01ZbFRuTWF6L3ZabnF2clZHZlJxb0MyZ3NNK3R2Nzh3cHF4VjBQdjM1NVRLNWZVVFIvczAyaG5TaGZIRnlzbzZtM2tPbjBTZk40b3plVXMvdWoxVGFUY042VUJIU0VkNlcvWHUzZGxLY2Q3eWlKV2RubEpIVEV4TXZGTngrWFl6SWJFQ0FLalJyQjlvd0c3aVhpMEF1K25wUDJWcjM0UGJIWTkyaHZWcm56aXVsWFJPYjkrZTBjeHlTaUdQUzhNZFFVM0ZFb29tTjE1SnFucUZtODBjdHpQbzBXdEgrOVViOW1reGtkRzNMbzlyZWltcGFtc2Y2M001ZEx5dlRkRmtSbTErajY1UFIzVm5mbGsvY2JSUFh6dzNxci8rNEs1eWxxMHJreEZGNHVuSy9yYnJ1ZHBLbnpjVG00YWhvZmFnRHZlMGFMUXpKRmNwbS9MZXZUbVpwZXExNVJGRVQvSTFRRXhNVEx6YjQyWkRZZ1VBQU93cHUreUwyWjgvN2VrL0Q3TVFUK25TUkVRNXE2QUhrYmdlUk9KNjlYQ3ZoanVDK3Flcms0cG5IajZsNWxIOHMzTUhKVWx2M1pyUjVZbkZUUzNuL2VMQkhqbE1RMWNtSTNydFNIRTFvQ3VURWJrZHBseE9zeWE1c3piaG9kSzBtbGEvVzM2M1MzNjNVN1BMeVUxTkZYcWNQcS9IWVJvYWJnL3FZRmRZQjdyQ2NwZVNLY3ZwbkM1UFJuUjdka21MOGJRT2RJWWtTVlpoOXhUaUJRQnNEb2tWQUVDZFhYWmhDalNyTGEvK3MxM3Z3Y3ArcWtiQkxLZHp1ajVkMjZYRDNXRXRwYkxxREhyVkdmUTIzRmNzbVZFMFdWeVpwODN2MFl1ajNadnFnOE0wbE0wWDFCdjJxZmVad1EyM2ZmLytuQnltb1dmNjJuUjdka2xMcGRFemR1bGNMazBzcWp2czA2SHVzUHh1WjgwL1h5bUpFdkFVdjk3K2R5OGZxZXozTzljbU5MdVVlbUo5THE5WVZPWjJtaHJwQ09sZ2Q0dUcyNE9Wa1NueGRFNVhKeU82UGJla3VlWGE1WjRkcFNJdU9ZclhBa0RUSWJFQ0FLaGhNeFVJMktvNVNTbEo3dEpJbGFlNnBQTGo4TG1jY3BpR1BuZG1lTjF0M3JrenErall2RlNxM1RKU0dtSHhNRVk1MGJDSjdhOU9SZlRhMFg3WnN2WGV2Vm0xK0R3MTk3ZjQzUHI1NTBacjJ2SUZXNmxzWHNsc1RuTXJTUTA2ZzhVbHBlL1BLWm5KSzVITks1cElxejNnZlNKOXZqd1prWlJSME92U2FHZFlvMTFoOWJmNks4Vm9FNW04cmsxRmRXdDJTYlBMOWFOcnlweWxxVURWbzNFQUFNMkJ4QW9BQU5oVGRqQXgrRmVscElwYjBuOXRscVNLSlAyWHQyL0lXT2UrbnJCUG56c3pVck9TemZSU1V2L3ArMWMzdGUvLzZWTW5GVTFtOUpmdjNuN290ZzdUa04vdDFNWHhSY1dTMmJyRVNpeVowVGN1anl1WnpSV1RLWm04c21zU0ViLzg2bEZaQlZ1WEppSTE3VStxejJXdm54cFNUOWd2U1VybkxOMlpXOUt0MlNWTnhSS2JlcnpmWGZ4YTNtakZJQURBN2taaUJRQlFoeEVyd0tNekRHTmUwdi85dVB2WnpsRmo1ZjFVOWxuNlowanFid3NvbXNnb2tja3B1V0ZkbGVLU3grbHMvckg2dFpuSDVpMWJiOTJjMHUyNXBkTDJ0ZjNQV2JadWIyS0o1TTBlYnp2M2NYa2lvbWhiUnJkbVl4cVB4UFdvaCs5ckxTWmxscElaL2g4TVlGOXJ4djhIa2xnQkFBRFk0eHltcWQ0V3Yvd2VsN3JEZnYzNnAwN0thUnI2eDBzUGRHZHVhY1BIK2tvaktWSzUvRlBwNjQyWnpTVk9kcHZyMDlHNjJqVnJHWlZVVVZXYklaMGM2TkJJUjBpWnZLV3A2T1pHdUFBQWRnOFNLd0NBRGRtMkxjT29ueVJBTysyN3VSM0ZxU1hQRG5kSmtyNXdiclJtcXM5Q1BLM3BXRUtSUlBxaCt4bnVLTllaV1l3L2ZOdTEzRTVURHROb3FwVnVubVNmLytVblRzamxNSlhOVzhwWnRneERDbmhjY3BZSzE3NTlhNmF5M0RJQW9IbVFXQUVBMUdnMERXRzlJWm0wMDc0YjI1dHhDUEZhMjNFT09jdlM4YjQyU2RKS0txc0hpeXNhajhRMUdZMHJuYXV2NDlFVDl1dGpSL3FVeWVXVnN3b3EyRkpid0tQZUZyOG1Jbkdsc2c4ZnNYSzB0MVV2SHV4Uk5tOHBrN1BVNGkvV1NGbFlTVy9wbkJxdGFyVEpSMjU2KyszdTgwWVc0MmtOVmEwU3BPS3BhWFk1cWZmdnplbmUvUEsySGc4QThIU1FXQUVBMU5rTEY2YkFmcGZORi9TTnkyTmFXRWtwVmxxMmVDT0pURTU5clFHWlZVTmJzdm1DN3M0djYvdlhKeloxekVRbXAxYWZSK1ZCUkZiQjFuZ2tyaC9mbWRueWVUeHBUN1BQWHoxL1YwN1RrTU0wSzhmTDVnc3E4UDljQUdocUpGWUFBQUIyc2NlWkhuVjdkbW5UMjhjek9mMkhmN3BZZllmMGlNZWRqQ2IwKzZWOWxPdUpQRTcvN3krczZQLzU5c1ZIZWg3KytJZlhIMm43Y3A5dDI1WnBHSFUxVUxaNzJscStZQ3Rmc0RhOVBlMjAwMDc3Zm05dkJpUldBQUExR2swRkFwcEpzNzkrZDlOMHZQV1d0dG5NZnV4SDNINDN0SzgzY21TMzlaTjIybW1uZlMrM04rUG5PSWtWQUVDZFp2eEFBL1lTM29NQUFEUVBjeFBiQUFBQUFBQUFvQUZHckFBQWFqVHJFRXlnak5jdkFBQjRta2lzQUFBQTdDSWtOd0VBYUM0a1ZnQUFkYmlvQXdBQXdFNW94dStoMUZnQkFEUlUvYXM1TVhFenhnQUFBRThESTFZQUFEWFdYcGdTRXpkajNPejIwcmtBQUxEWE1XSUZBUGFlZkZYczJNRitBQUFBQUhzZUkxWUFZSThwMkZveURYVkkwdURnWU12RXhFVGtVZmZCcitYQXppdS9EdzNESUNZbUppWW0zamR4K1hZekliRUNBSHVNSVh0Qk1qb2t5WFozZEVxUGxsaHAxZzgwWUs5WSt4NGtKaVltSmliZWIzR3pZU29RQU93eGhyUlFqcDB1ZTNCbmV3TThmYzM4eFF3QUFEUWZScXdBd0I1VHNIWFhOUFJ4U2JKdDR6VkozM25VZlhCaEN1eTg4dnR3cDRka0V4TVRFeE1UUCsyNDJaQllBWUE5eHBiMVRjbjVxNUprbW5wZDB1OUtzamI5ZUtZQ0FUdXUrajFJVEV4TVRFeTgzK0ptdzFRZ0FOaGpiRXMvc3FWazhaWnhiUGo0NldkM3VrL0EwOVRNWDh3QUFFRHpZY1FLQU93eFJ0YUl5S2tMTXZTcXBGWlR4czlKdXJCbUdlWU5jV0VLN0J5YlVXTUFnSDJzR1Q4REdiRUNBSHZNZ3dlWFlyTHRyMHAyempEa2tJeGZHeno2ekxtZDdoY0FBQUN3RjVGWUFZQzl4NVpkK0twdEc5ZFVMQVEyNERSZC8rL3dzV2MvTHNuWTFBNTJ3ZHhhWXVMOU5EY2JBQUEwTDZZQ0FjQWVkUC9tcFJ0RHg4Lyt0c1BXM3hxRzRUWU00em5UMEIrTkhEdjk1YkVibC81U1VtN05ReEtsTnBmTFljbzBEUlVLTzM5eFRFejh5QWtWMjViTFVmbmR5Q3E5dHBzT1NTSUFBSm9IaVJVQTJKdnM4ZXNYdm5IZzJKbmZ0QTNqL3pRa3Z5RWRrbUgrOGVpeHMvOXozc2ovSDQ2MGZXSFptVTFHcEV3aWtaZ05CQUlwU2E2ZzF5Mm5hU3BqYmJva0M3QnJPQjJtZ2w1MytXWkcwdlRPOWdnQUFPeDFUQVVDZ0Qzc3ZwWDhReFVLLzV0c2UwTEZhVUdHVE9NMWgxeGZsOWYxZG9zejhGOFBPUHkvOTZYLy90ZCsrai8rcHo4MEpLbS9QU1MvbTd3N21wUGI2VkIvUjZoOE15dHBabWQ3QkFBQTlqcStPUVBBWG5iN2R1YSs5QjlHanB6Nmx1RjAvR3ZaK2xYRE1BS2xvcmFqa2tZTnc5Q1ZxOWQxNWVwMS9jYXYvdy9xREFmMHhuTkg5YmZ2WFZNcW0xZUJGVXF3eXhtU1ROT1V6KzNVNTE4NHBzNVFvSHpYcktUek85dTdSOGVxUUFDQS9hd1pQd05KckFEQTNwY2Z1M1g1bXFUZkdEcHg1dmZOZ243Yk5JMVAybEpBa3MrUTdaUU0wN1p0UjZrbWhmUFlZS2QrcmZVRjNaMkpLSm5OS1c4VmR2b2NnSFU1SGFiOEhwZEd1OXZVSHZLWG0zT1MvbzFoR05HZDdkM1cyTFl0d3pBcVh5NkppWW1KaVluM1M5eU1TS3dBd0Q0eWZ1M2laVW4vb3F1cksraHQ2M3ZPTUkwVHBtMjB5ckFEcG1HRUpIVkwrbVZKYWd2NjlQemhnWjN1TXJCVmZ5M3BIM2U2RTQrai9DV1RkdHBwcDUxMjJ2ZGplek1oc1FJQSs5RDgvSHhjOC9OdlNucHp6VjJoMHZTSkw1VmlWK21mWTRlNkNteUdWUnFoa3BjVWwvUW5rbjdYTUF4cnB6dTJYWGJibDEzYWFhZWRkdHBwZjVydHV4MkpGUUJBaFdFWUs1TCtqVzNiZnlqcHNLUk9TUjJTZkR2ZE4yQURhVW56a2hZbDNUVU00OUpPZCtoeDJOUllBUUNncVpCWUFRRFVNUXpqaXFRck85MFBBQUFBN0MvTitPTUN5eTBEQUFBQUFBQnNFU05XQUFBQWRwbG0vTFVPQUlEOWloRXJBQUFBQUFBQVcwUmlCUUFBQUFBQVlJdVlDZ1FBQUxDTHNDb1FBQUROaFJFckFBQUFBQUJnVjJqR0h4ZElyQUFBQU94QzFTTlhpSW1KaVltSjkwdmNqRWlzQUFBQTdETFZYeXlKaVltSmlZbjNXOXhzU0t3QUFBQUFBQUJzRWNWckFRQUFkaEc3YWtnMEFBRDdUVE4rQmpKaUJRQUFBQUFBWUl0SXJBQUFBQUFBQUd3UlU0RUFBQUIybVdZY0JnMEF3SDdGaUJVQUFBQUFBSUF0SXJFQ0FBQUFBQUN3UlV3RkFnQUEyRVZZRlFnQXNKODE0MmNnSTFZQUFBQUFBQUMyaU1RS0FBQUFBQURBRmpFVkNBQUFZSmRweG1IUUFBRHNWeVJXQUFBQWRwRkdOVllNdzJpWWJLR2RkdHBwcDUzMnZkYmVqSmdLQkFBQXNNdXRONEtGZHRwcHA1MTIydmRhKzNyMzdXWWtWZ0FBQUFBQUFMYUlxVUFBQUFDN1REUCtXZ2NBd0g3RmlCVUFBQUFBQUlBdElyRUNBQUN3OHhLU2NwTGtjcGd5emVZczNnY0F3T013U3ArREpWYnA4M0hYWXlvUUFBREF6cHVXbEpMa0N2azhjcHFtTWxaK3Avc0VBTUJUNVhTWUN2azg1WnVaMHVmanJzZUlGUUFBZ0owM1UwcXNxTDg5SkwrYjM3NEFBUHVQeCtsUWYzdW9mRE5iK256YzlVaXNBQUFBN0x6emtzWWxxVE1jMEJ2bmppcm9kY3RoR2pMV0xEOUpURXhNVEV5OGwySkRrc00wRlBDNjlma1hqNnN6SEZESmJPbnpjZGRqQWk4QUFNQXVZTnYyWnlWOXZUeFZPeHBQNmM1TVJLbHNUbm1yc05QZEF3RGdpWEE2VFBuZExvMzJ0S2s5NUM4MzV5UjkwVENNcis5czd6YUh4QW9BQU1BdVlOdTJROUlmU2ZybG5lNExBQUE3N004bC9ZcGhHTlpPZDJRem1NQUxBQUN3Q3hpR1lkbTIvUnVsb2M5ZmtoU1M1Q3I5Yyt4MC93QUFlRUtzMGdpVnZLUzRwRCtSOUx2TmtsUVJJMVlBQUFCMkg5dTJUMG82TEtsVFVvY2szMDczQ1FDQUp5UXRhVjdTb3FTN2htRmMydWtPQV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UzaS93ZHAxb2ZzQ20yKzlBQUFBQUJKUlU1RXJrSmdnZz09IiwKCSJUaGVtZSIgOiAiIiwKCSJUeXBlIiA6ICJmbG93IiwKCSJVc2VySWQiIDogIjQxNjE3MTQxMCIsCgkiVmVyc2lvbiIgOiAiMjMiCn0K"/>
    </extobj>
  </extobjs>
</s:customData>
</file>

<file path=customXml/itemProps70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3384</Words>
  <Application>WPS 演示</Application>
  <PresentationFormat>On-screen Show (16:9)</PresentationFormat>
  <Paragraphs>256</Paragraphs>
  <Slides>33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微软雅黑</vt:lpstr>
      <vt:lpstr>华文隶书</vt:lpstr>
      <vt:lpstr>仿宋</vt:lpstr>
      <vt:lpstr>Calibri</vt:lpstr>
      <vt:lpstr>Arial Unicode MS</vt:lpstr>
      <vt:lpstr>等线</vt:lpstr>
      <vt:lpstr>华文行楷</vt:lpstr>
      <vt:lpstr>Calibri</vt:lpstr>
      <vt:lpstr>等线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Xu</cp:lastModifiedBy>
  <cp:revision>97</cp:revision>
  <dcterms:created xsi:type="dcterms:W3CDTF">2025-10-28T14:44:00Z</dcterms:created>
  <dcterms:modified xsi:type="dcterms:W3CDTF">2025-11-07T10:03:45Z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28C2536A67C74E379AEF579A45AAAB00_13</vt:lpwstr>
  </property>
  <property fmtid="{D5CDD505-2E9C-101B-9397-08002B2CF9AE}" pid="3" name="KSOProductBuildVer">
    <vt:lpwstr>2052-12.1.0.23542</vt:lpwstr>
  </property>
</Properties>
</file>